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7"/>
  </p:notesMasterIdLst>
  <p:sldIdLst>
    <p:sldId id="256" r:id="rId2"/>
    <p:sldId id="258" r:id="rId3"/>
    <p:sldId id="259" r:id="rId4"/>
    <p:sldId id="260" r:id="rId5"/>
    <p:sldId id="262" r:id="rId6"/>
    <p:sldId id="265" r:id="rId7"/>
    <p:sldId id="263" r:id="rId8"/>
    <p:sldId id="268" r:id="rId9"/>
    <p:sldId id="273" r:id="rId10"/>
    <p:sldId id="276" r:id="rId11"/>
    <p:sldId id="278" r:id="rId12"/>
    <p:sldId id="279" r:id="rId13"/>
    <p:sldId id="713" r:id="rId14"/>
    <p:sldId id="283" r:id="rId15"/>
    <p:sldId id="280" r:id="rId16"/>
    <p:sldId id="281" r:id="rId17"/>
    <p:sldId id="284" r:id="rId18"/>
    <p:sldId id="304" r:id="rId19"/>
    <p:sldId id="309" r:id="rId20"/>
    <p:sldId id="310" r:id="rId21"/>
    <p:sldId id="311" r:id="rId22"/>
    <p:sldId id="312" r:id="rId23"/>
    <p:sldId id="302" r:id="rId24"/>
    <p:sldId id="314" r:id="rId25"/>
    <p:sldId id="315" r:id="rId26"/>
    <p:sldId id="316" r:id="rId27"/>
    <p:sldId id="317" r:id="rId28"/>
    <p:sldId id="714" r:id="rId29"/>
    <p:sldId id="715" r:id="rId30"/>
    <p:sldId id="318" r:id="rId31"/>
    <p:sldId id="575" r:id="rId32"/>
    <p:sldId id="321" r:id="rId33"/>
    <p:sldId id="716" r:id="rId34"/>
    <p:sldId id="322" r:id="rId35"/>
    <p:sldId id="323" r:id="rId36"/>
    <p:sldId id="320" r:id="rId37"/>
    <p:sldId id="319" r:id="rId38"/>
    <p:sldId id="325" r:id="rId39"/>
    <p:sldId id="326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0" r:id="rId53"/>
    <p:sldId id="341" r:id="rId54"/>
    <p:sldId id="342" r:id="rId55"/>
    <p:sldId id="343" r:id="rId56"/>
    <p:sldId id="344" r:id="rId57"/>
    <p:sldId id="345" r:id="rId58"/>
    <p:sldId id="346" r:id="rId59"/>
    <p:sldId id="347" r:id="rId60"/>
    <p:sldId id="348" r:id="rId61"/>
    <p:sldId id="361" r:id="rId62"/>
    <p:sldId id="351" r:id="rId63"/>
    <p:sldId id="363" r:id="rId64"/>
    <p:sldId id="364" r:id="rId65"/>
    <p:sldId id="365" r:id="rId66"/>
    <p:sldId id="403" r:id="rId67"/>
    <p:sldId id="404" r:id="rId68"/>
    <p:sldId id="405" r:id="rId69"/>
    <p:sldId id="406" r:id="rId70"/>
    <p:sldId id="407" r:id="rId71"/>
    <p:sldId id="408" r:id="rId72"/>
    <p:sldId id="409" r:id="rId73"/>
    <p:sldId id="410" r:id="rId74"/>
    <p:sldId id="411" r:id="rId75"/>
    <p:sldId id="412" r:id="rId76"/>
    <p:sldId id="413" r:id="rId77"/>
    <p:sldId id="414" r:id="rId78"/>
    <p:sldId id="415" r:id="rId79"/>
    <p:sldId id="416" r:id="rId80"/>
    <p:sldId id="417" r:id="rId81"/>
    <p:sldId id="418" r:id="rId82"/>
    <p:sldId id="419" r:id="rId83"/>
    <p:sldId id="420" r:id="rId84"/>
    <p:sldId id="349" r:id="rId85"/>
    <p:sldId id="421" r:id="rId86"/>
    <p:sldId id="352" r:id="rId87"/>
    <p:sldId id="353" r:id="rId88"/>
    <p:sldId id="355" r:id="rId89"/>
    <p:sldId id="356" r:id="rId90"/>
    <p:sldId id="357" r:id="rId91"/>
    <p:sldId id="360" r:id="rId92"/>
    <p:sldId id="424" r:id="rId93"/>
    <p:sldId id="581" r:id="rId94"/>
    <p:sldId id="582" r:id="rId95"/>
    <p:sldId id="583" r:id="rId96"/>
    <p:sldId id="584" r:id="rId97"/>
    <p:sldId id="585" r:id="rId98"/>
    <p:sldId id="586" r:id="rId99"/>
    <p:sldId id="587" r:id="rId100"/>
    <p:sldId id="594" r:id="rId101"/>
    <p:sldId id="368" r:id="rId102"/>
    <p:sldId id="439" r:id="rId103"/>
    <p:sldId id="370" r:id="rId104"/>
    <p:sldId id="372" r:id="rId105"/>
    <p:sldId id="373" r:id="rId106"/>
    <p:sldId id="374" r:id="rId107"/>
    <p:sldId id="375" r:id="rId108"/>
    <p:sldId id="425" r:id="rId109"/>
    <p:sldId id="386" r:id="rId110"/>
    <p:sldId id="387" r:id="rId111"/>
    <p:sldId id="388" r:id="rId112"/>
    <p:sldId id="389" r:id="rId113"/>
    <p:sldId id="390" r:id="rId114"/>
    <p:sldId id="391" r:id="rId115"/>
    <p:sldId id="392" r:id="rId116"/>
    <p:sldId id="393" r:id="rId117"/>
    <p:sldId id="394" r:id="rId118"/>
    <p:sldId id="395" r:id="rId119"/>
    <p:sldId id="397" r:id="rId120"/>
    <p:sldId id="398" r:id="rId121"/>
    <p:sldId id="399" r:id="rId122"/>
    <p:sldId id="400" r:id="rId123"/>
    <p:sldId id="401" r:id="rId124"/>
    <p:sldId id="733" r:id="rId125"/>
    <p:sldId id="717" r:id="rId126"/>
    <p:sldId id="719" r:id="rId127"/>
    <p:sldId id="720" r:id="rId128"/>
    <p:sldId id="721" r:id="rId129"/>
    <p:sldId id="722" r:id="rId130"/>
    <p:sldId id="723" r:id="rId131"/>
    <p:sldId id="724" r:id="rId132"/>
    <p:sldId id="725" r:id="rId133"/>
    <p:sldId id="726" r:id="rId134"/>
    <p:sldId id="728" r:id="rId135"/>
    <p:sldId id="727" r:id="rId136"/>
    <p:sldId id="729" r:id="rId137"/>
    <p:sldId id="450" r:id="rId138"/>
    <p:sldId id="731" r:id="rId139"/>
    <p:sldId id="730" r:id="rId140"/>
    <p:sldId id="732" r:id="rId141"/>
    <p:sldId id="734" r:id="rId142"/>
    <p:sldId id="735" r:id="rId143"/>
    <p:sldId id="736" r:id="rId144"/>
    <p:sldId id="737" r:id="rId145"/>
    <p:sldId id="738" r:id="rId1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15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865F8-6B8D-4036-B0EE-443A19CDA529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1CE6A-A335-42D2-B909-C7976F28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83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https://yourwaytreeserviceinc.com/wp-content/uploads/2014/04/tree-trimming-san-fernando-valley.jpg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CAF0-5C18-4415-B91E-2364DBC3B26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83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https://en.wikipedia.org/wiki/File:Decision_stump.svg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293BF-E558-404C-9BEF-B0E77D1F966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04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https://en.wikipedia.org/wiki/File:Decision_stump.svg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293BF-E558-404C-9BEF-B0E77D1F966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50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https://upload.wikimedia.org/wikipedia/commons/d/d9/Collage_of_Nine_Dogs.jpg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57E688-0DC4-4FA1-8E86-D90ECA3241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057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https://www.cs.ubc.ca/~schmidtm/Software/matLearn/multiclass/demos/html/demo_multiclass_KNN_01.png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57E688-0DC4-4FA1-8E86-D90ECA3241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767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43869-0ABA-4B38-BABA-D54787A60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68A4A6-A6B6-45AC-860B-D4E85CD1E7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CE039-A399-4638-B2A8-3042F6DF0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3961E-F2EA-4D5B-8513-A777508DA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DFEAD-C5B5-4CF9-87AD-F833AF680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93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1631-7212-4512-AEC2-DBA43DA3D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061CAA-5AA4-497B-A5E3-14CAD2139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B8C6D-FD6F-49CA-8EF3-3783429A3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E82A5-B04D-4350-90E2-CEF9D3ED1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DE76-464E-4EE4-9E7C-20AA6F01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72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BBB54-09D1-4279-ADCA-4C22B782B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9E2789-4785-421C-80AD-8BE31A165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1AAC2-B57E-4B07-8AA9-48367B3B8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F70CD-917B-4CAA-814E-93FB4356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5A05B-70E3-4647-8F90-7CE8CE5D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44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4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2117-549F-4518-85E7-28D9DCAD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BD94-D756-407B-85C5-3EA89D54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09A3-2EFA-4A03-8313-462FC44E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EBE7-A3CB-43A3-80A5-0F30376BB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1DA91-1D50-4145-B234-086AD5A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54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7E3F-D621-4771-8CB8-C57E7C46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39FB0-02CA-4C5D-B8AF-040CD7CE1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3E3FC-E6D3-491B-95BD-7C218EB3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44441-F7BE-4E57-9DEF-EFA9823B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A0E9-02A5-4FF3-BE5D-15F8995AE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7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3D43-8607-4F95-8E42-1734C712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B7C89-FAB4-45FF-BA5B-00BF349130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373CD-536C-4EE8-9401-CD8578C74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66AAF-DF50-4C16-BEC3-36DD35C8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78B37-EA7A-4A3A-90B4-98001D0B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7ECF1-90C0-4AA5-AF7D-3A7DAEB4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98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DD922-586C-45D0-9D67-58C0C7AEC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D3818-5B73-409E-BC3B-FB4334C7D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C15C2-27A8-4139-8560-9AF8FE474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BC0EB-0C1B-40D4-89B6-A96FA0F50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E47B23-8149-4889-8BDA-EF15053DF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0D25F2-4012-4A01-AC81-F3D0FBC64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8E899A-11BA-4CA6-A9CF-4156B0056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125998-3CD2-4D75-A070-9E0F8DF29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62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4693-E080-48EF-A2D4-E434A968F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8F91B-C1AD-4AC3-8DC4-336A48A06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4BEE8-B4A1-4D60-8B1E-6D5FDC78F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D5C257-858A-4680-8C30-4479803AA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99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509E7F-14B7-4926-BDDC-555B83373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89972-9F6A-4F3F-BA84-DE5F46514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3010F-7248-464B-A1B3-CA2D2084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66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AE8B-307E-402F-844A-A393C32FC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AA5C3-A9FC-46BE-9E9D-AD1E9654E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E4B9A-81BD-44C3-85AB-8AF0BF3A8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3AC85-D86B-4DB2-9451-53E06BF9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AB9FA-3CC8-4F61-8DE1-032DCFABE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C7C49-86F4-434D-8B8D-9898A83EF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79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571B0-9413-4DEA-8A60-A79CC9BB8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DBCB1C-A32B-472C-B942-2679A6E58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8AB2E-8BAE-4754-84D4-360754C9C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F2C3C-EC18-49FC-8886-9AE8D2C53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A7E61-E398-4178-9C4E-B57A7BBC9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FDDC6-7BDE-44B7-90F9-AA77FC61B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78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4830D3-6FD8-4D60-84EF-718F8C4E6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A94E4-1EB1-4083-BD4E-30D888F97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A308E-A254-440B-BA8C-78EB96006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E1933-27B7-47A0-86CD-720A162D5C2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379D-8A3B-4FD2-B616-F6574334D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794B-9632-4957-ACB6-06AC18374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33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n.wikipedia.org/wiki/Bootstrap_aggregating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n.wikipedia.org/wiki/Bootstrap_aggregating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144E-B065-4589-A5B4-64E43F2627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Non-Parametric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B18BE-B930-45A1-A664-CCD455EC9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Tech Frontiers</a:t>
            </a:r>
          </a:p>
          <a:p>
            <a:r>
              <a:rPr lang="en-US" dirty="0"/>
              <a:t>David Quigley</a:t>
            </a:r>
          </a:p>
        </p:txBody>
      </p:sp>
    </p:spTree>
    <p:extLst>
      <p:ext uri="{BB962C8B-B14F-4D97-AF65-F5344CB8AC3E}">
        <p14:creationId xmlns:p14="http://schemas.microsoft.com/office/powerpoint/2010/main" val="1220071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0C14-0DAD-469B-BA4F-85072F67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-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1DB57-3074-42F0-9B50-F2C761807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measure of the impurity / messiness / chaos of a set of examples</a:t>
            </a:r>
          </a:p>
          <a:p>
            <a:pPr marL="0" indent="0">
              <a:buNone/>
            </a:pPr>
            <a:r>
              <a:rPr lang="en-US" dirty="0"/>
              <a:t>Entropy = ∑</a:t>
            </a:r>
            <a:r>
              <a:rPr lang="en-US" baseline="-25000" dirty="0"/>
              <a:t>c=1…n</a:t>
            </a:r>
            <a:r>
              <a:rPr lang="en-US" dirty="0"/>
              <a:t> [-p</a:t>
            </a:r>
            <a:r>
              <a:rPr lang="en-US" baseline="-25000" dirty="0"/>
              <a:t>c</a:t>
            </a:r>
            <a:r>
              <a:rPr lang="en-US" dirty="0"/>
              <a:t> * log</a:t>
            </a:r>
            <a:r>
              <a:rPr lang="en-US" baseline="-25000" dirty="0"/>
              <a:t>2</a:t>
            </a:r>
            <a:r>
              <a:rPr lang="en-US" dirty="0"/>
              <a:t>(p</a:t>
            </a:r>
            <a:r>
              <a:rPr lang="en-US" baseline="-25000" dirty="0"/>
              <a:t>c</a:t>
            </a:r>
            <a:r>
              <a:rPr lang="en-US" dirty="0"/>
              <a:t>)]</a:t>
            </a:r>
          </a:p>
          <a:p>
            <a:pPr marL="0" indent="0">
              <a:buNone/>
            </a:pPr>
            <a:r>
              <a:rPr lang="en-US" dirty="0"/>
              <a:t>C for each possible class</a:t>
            </a:r>
          </a:p>
          <a:p>
            <a:pPr marL="0" indent="0">
              <a:buNone/>
            </a:pPr>
            <a:r>
              <a:rPr lang="en-US" dirty="0"/>
              <a:t>In the general case… (3 class case)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</a:t>
            </a:r>
            <a:r>
              <a:rPr lang="en-US" baseline="-25000" dirty="0"/>
              <a:t>c</a:t>
            </a:r>
            <a:r>
              <a:rPr lang="en-US" dirty="0"/>
              <a:t> = .33 for all c				P = {1,0,0}</a:t>
            </a:r>
          </a:p>
          <a:p>
            <a:pPr marL="0" indent="0">
              <a:buNone/>
            </a:pPr>
            <a:r>
              <a:rPr lang="en-US" dirty="0"/>
              <a:t>Entropy is maximized (~ 1.56)		Entropy is 0</a:t>
            </a:r>
          </a:p>
          <a:p>
            <a:pPr marL="0" indent="0">
              <a:buNone/>
            </a:pPr>
            <a:r>
              <a:rPr lang="en-US" dirty="0"/>
              <a:t>P</a:t>
            </a:r>
            <a:r>
              <a:rPr lang="en-US" baseline="-25000" dirty="0"/>
              <a:t>1</a:t>
            </a:r>
            <a:r>
              <a:rPr lang="en-US" dirty="0"/>
              <a:t> = .4 P</a:t>
            </a:r>
            <a:r>
              <a:rPr lang="en-US" baseline="-25000" dirty="0"/>
              <a:t>2</a:t>
            </a:r>
            <a:r>
              <a:rPr lang="en-US" dirty="0"/>
              <a:t> = .4 P</a:t>
            </a:r>
            <a:r>
              <a:rPr lang="en-US" baseline="-25000" dirty="0"/>
              <a:t>3</a:t>
            </a:r>
            <a:r>
              <a:rPr lang="en-US" dirty="0"/>
              <a:t> = .2</a:t>
            </a:r>
          </a:p>
          <a:p>
            <a:pPr marL="0" indent="0">
              <a:buNone/>
            </a:pPr>
            <a:r>
              <a:rPr lang="en-US" dirty="0"/>
              <a:t>Entropy is reduced (~1.52)</a:t>
            </a:r>
          </a:p>
        </p:txBody>
      </p:sp>
    </p:spTree>
    <p:extLst>
      <p:ext uri="{BB962C8B-B14F-4D97-AF65-F5344CB8AC3E}">
        <p14:creationId xmlns:p14="http://schemas.microsoft.com/office/powerpoint/2010/main" val="33827412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D1A89-E4B6-41AB-8C85-B1F5D126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Weights for Individual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298861-0798-456F-84C5-E150D0557E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mtClean="0"/>
                        <m:t>α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𝑒𝑟𝑟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Grows for low error</a:t>
                </a:r>
              </a:p>
              <a:p>
                <a:pPr marL="0" indent="0">
                  <a:buNone/>
                </a:pPr>
                <a:r>
                  <a:rPr lang="en-US" dirty="0"/>
                  <a:t>Approaches 0 for error .5 (chance)</a:t>
                </a:r>
              </a:p>
              <a:p>
                <a:pPr marL="0" indent="0">
                  <a:buNone/>
                </a:pPr>
                <a:r>
                  <a:rPr lang="en-US" dirty="0"/>
                  <a:t>Negative penalty for high error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298861-0798-456F-84C5-E150D0557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1AFCE80-F24E-4C42-939D-654E4C305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077" y="1992243"/>
            <a:ext cx="5514353" cy="401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460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for Individual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Err = 0.3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/>
                        <m:t>α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𝑒𝑟𝑟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𝑒𝑟𝑟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/>
                      <m:t>α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0.42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A644816-0C48-4BDC-8A7D-902A110E7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082006"/>
            <a:ext cx="38862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497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for Individual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2E326-FA30-45CB-B4E7-044E67169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912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going to happen when we create 30, 50, 100 classifiers here?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64FB1-5666-428C-8BED-FF1932D35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0" y="1825625"/>
            <a:ext cx="43243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146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for Individual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2E326-FA30-45CB-B4E7-044E67169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912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going to happen when we create 30, 50, 100 classifiers here?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will always look the same for new models!</a:t>
            </a:r>
          </a:p>
          <a:p>
            <a:pPr marL="0" indent="0">
              <a:buNone/>
            </a:pPr>
            <a:r>
              <a:rPr lang="en-US" dirty="0"/>
              <a:t>Even if we use a random forest, we have 2 dimensions!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64FB1-5666-428C-8BED-FF1932D35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0" y="1825625"/>
            <a:ext cx="43243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531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1A3E5A-49F9-4D1F-A81B-B64185AA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 - Boosting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3E8543-3307-4792-84D9-D9D21180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 animals are equal, but some animals are more equal than others.</a:t>
            </a:r>
          </a:p>
          <a:p>
            <a:pPr marL="0" indent="0">
              <a:buNone/>
            </a:pPr>
            <a:r>
              <a:rPr lang="en-US" dirty="0"/>
              <a:t>	- George Orwell (Animal Farm, Chapter 10)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480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1A3E5A-49F9-4D1F-A81B-B64185AA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 - Boosting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3E8543-3307-4792-84D9-D9D21180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 animals are equal, but some animals are more equal than others.</a:t>
            </a:r>
          </a:p>
          <a:p>
            <a:pPr marL="0" indent="0">
              <a:buNone/>
            </a:pPr>
            <a:r>
              <a:rPr lang="en-US" dirty="0"/>
              <a:t>	- George Orwell (Animal Farm, Chapter 10)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All points are equal, but some points are more equal than others.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we favor points that are proving difficult to accurately classify?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339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05D36-95AC-4A8C-8E43-3EF075E7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– Favoring Certain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B27135-31E5-4E55-BA4D-2675D8758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Iteratively</a:t>
                </a:r>
                <a:r>
                  <a:rPr lang="en-US" dirty="0"/>
                  <a:t> create a bunch of classifiers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i="1" dirty="0"/>
                  <a:t>Weight</a:t>
                </a:r>
                <a:r>
                  <a:rPr lang="en-US" dirty="0"/>
                  <a:t> each model </a:t>
                </a:r>
                <a:r>
                  <a:rPr lang="en-US" i="1" dirty="0"/>
                  <a:t>k</a:t>
                </a:r>
                <a:r>
                  <a:rPr lang="en-US" dirty="0"/>
                  <a:t> based on how accurate it is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l-GR"/>
                            <m:t>α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i="1" dirty="0"/>
                  <a:t>Weight</a:t>
                </a:r>
                <a:r>
                  <a:rPr lang="en-US" dirty="0"/>
                  <a:t> each point based on how well it was classified for </a:t>
                </a:r>
                <a:r>
                  <a:rPr lang="en-US" dirty="0" err="1"/>
                  <a:t>h</a:t>
                </a:r>
                <a:r>
                  <a:rPr lang="en-US" i="1" baseline="-25000" dirty="0" err="1"/>
                  <a:t>k</a:t>
                </a:r>
                <a:r>
                  <a:rPr lang="en-US" i="1" dirty="0"/>
                  <a:t>(x)</a:t>
                </a:r>
                <a:endParaRPr lang="en-US" i="1" baseline="-25000" dirty="0"/>
              </a:p>
              <a:p>
                <a:pPr marL="0" indent="0">
                  <a:buNone/>
                </a:pPr>
                <a:r>
                  <a:rPr lang="en-US" dirty="0"/>
                  <a:t>		If we classified it correctly, it was easy, lower the weight</a:t>
                </a:r>
              </a:p>
              <a:p>
                <a:pPr marL="0" indent="0">
                  <a:buNone/>
                </a:pPr>
                <a:r>
                  <a:rPr lang="en-US" dirty="0"/>
                  <a:t>		If we classified incorrectly, it was hard, raise the weight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B27135-31E5-4E55-BA4D-2675D8758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95024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779A5-BA47-49B3-9862-C4F1D6FC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– Favoring certain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0657-DF3C-4CE3-82FE-2BEDE1D8C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8818D-2DE7-4BD2-A623-152905214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0020"/>
            <a:ext cx="12192000" cy="44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534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0B231-3D16-4EB1-8C7D-AFBE2DF3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– Favoring certain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A165-B89F-4694-8B81-B2564D6AC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F607B-388F-4140-9FDC-4A23F784C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9818"/>
            <a:ext cx="12192000" cy="45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117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TRAINING</a:t>
                </a:r>
              </a:p>
              <a:p>
                <a:pPr marL="0" indent="0">
                  <a:buNone/>
                </a:pPr>
                <a:r>
                  <a:rPr lang="en-US" dirty="0"/>
                  <a:t>Initialize weights</a:t>
                </a:r>
              </a:p>
              <a:p>
                <a:pPr marL="0" indent="0">
                  <a:buNone/>
                </a:pPr>
                <a:r>
                  <a:rPr lang="en-US" dirty="0"/>
                  <a:t>For k = 1 </a:t>
                </a:r>
                <a:r>
                  <a:rPr lang="en-US" dirty="0">
                    <a:sym typeface="Wingdings" panose="05000000000000000000" pitchFamily="2" charset="2"/>
                  </a:rPr>
                  <a:t> K</a:t>
                </a:r>
              </a:p>
              <a:p>
                <a:pPr marL="971550" lvl="1" indent="-514350">
                  <a:buAutoNum type="arabicParenR"/>
                </a:pPr>
                <a:r>
                  <a:rPr lang="en-US" dirty="0"/>
                  <a:t>Fit Classifier</a:t>
                </a:r>
              </a:p>
              <a:p>
                <a:pPr marL="971550" lvl="1" indent="-514350">
                  <a:buAutoNum type="arabicParenR"/>
                </a:pPr>
                <a:r>
                  <a:rPr lang="en-US" dirty="0"/>
                  <a:t>Compute error</a:t>
                </a:r>
              </a:p>
              <a:p>
                <a:pPr marL="971550" lvl="1" indent="-514350">
                  <a:buAutoNum type="arabicParenR"/>
                </a:pPr>
                <a:r>
                  <a:rPr lang="en-US" dirty="0"/>
                  <a:t>Compute weight for classifier k</a:t>
                </a:r>
              </a:p>
              <a:p>
                <a:pPr marL="971550" lvl="1" indent="-514350">
                  <a:buAutoNum type="arabicParenR"/>
                </a:pPr>
                <a:r>
                  <a:rPr lang="en-US" dirty="0"/>
                  <a:t>Update weights</a:t>
                </a:r>
              </a:p>
              <a:p>
                <a:pPr marL="0" indent="0">
                  <a:buNone/>
                </a:pPr>
                <a:r>
                  <a:rPr lang="en-US" dirty="0"/>
                  <a:t>TESTING</a:t>
                </a:r>
              </a:p>
              <a:p>
                <a:pPr marL="0" indent="0">
                  <a:buNone/>
                </a:pPr>
                <a:r>
                  <a:rPr lang="en-US" dirty="0"/>
                  <a:t>For test point</a:t>
                </a:r>
              </a:p>
              <a:p>
                <a:pPr marL="971550" lvl="1" indent="-514350">
                  <a:buFont typeface="Arial" panose="020B0604020202020204" pitchFamily="34" charset="0"/>
                  <a:buAutoNum type="arabicParenR"/>
                </a:pPr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m:rPr>
                            <m:nor/>
                          </m:rPr>
                          <a:rPr lang="el-GR"/>
                          <m:t>α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b="-7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6954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D0FE2-323C-4C57-8373-890832CF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Minimizing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7DB76-ACFD-442D-90E1-027E82A88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are creating a split to minimize the entropy of our set…</a:t>
            </a:r>
          </a:p>
        </p:txBody>
      </p:sp>
    </p:spTree>
    <p:extLst>
      <p:ext uri="{BB962C8B-B14F-4D97-AF65-F5344CB8AC3E}">
        <p14:creationId xmlns:p14="http://schemas.microsoft.com/office/powerpoint/2010/main" val="14105204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9E02-C373-43B0-AA4C-82C9685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F03F-9A17-4CB8-9D02-503702AD8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First Decision Stump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12441-9CFE-4533-88DB-0D1C8E771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1923"/>
            <a:ext cx="12192000" cy="44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034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9E02-C373-43B0-AA4C-82C9685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F03F-9A17-4CB8-9D02-503702AD8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First Decision Stump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06E21-69E8-4FBB-9EDC-6C66579B1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1917"/>
            <a:ext cx="12192000" cy="449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514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9E02-C373-43B0-AA4C-82C9685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F03F-9A17-4CB8-9D02-503702AD8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First Decision Stump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6D1F3-B7E2-4132-A093-1E4BFDABF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534"/>
            <a:ext cx="12192000" cy="446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357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9E02-C373-43B0-AA4C-82C9685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F03F-9A17-4CB8-9D02-503702AD8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Second Decision Stump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DE1FE-4F86-4DCC-99A9-CF746026F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0046"/>
            <a:ext cx="12192000" cy="447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041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9E02-C373-43B0-AA4C-82C9685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F03F-9A17-4CB8-9D02-503702AD8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Second Decision Stump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D7F7D-4D24-4EB0-9E48-C87044024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534"/>
            <a:ext cx="12192000" cy="446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600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9E02-C373-43B0-AA4C-82C9685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F03F-9A17-4CB8-9D02-503702AD8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Second Decision Stump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76B5D-8244-4551-8650-C743A0691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4299"/>
            <a:ext cx="12192000" cy="449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543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9E02-C373-43B0-AA4C-82C9685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F03F-9A17-4CB8-9D02-503702AD8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Third Decision Stump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90E85-99BF-4C35-BEB0-25E1E66DE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8847"/>
            <a:ext cx="12192000" cy="445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05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9E02-C373-43B0-AA4C-82C9685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F03F-9A17-4CB8-9D02-503702AD8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Third Decision Stump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33C0A-889A-4EE3-A72F-8F907E643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9690"/>
            <a:ext cx="12192000" cy="444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441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CFC0-9BB8-4153-8AAC-57EE9DD0E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51BCF-33A9-4F61-B916-4EA8E7EFC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Final Ensemble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4706C-48EB-4003-80D8-68CC60C76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255" y="2477109"/>
            <a:ext cx="7839489" cy="438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693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0B50-77E2-43F1-A616-DA67ABC4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-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E749-5DAC-4D58-890C-D393F5D82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Reducing the variance?</a:t>
            </a:r>
          </a:p>
          <a:p>
            <a:pPr marL="0" indent="0">
              <a:buNone/>
            </a:pPr>
            <a:r>
              <a:rPr lang="en-US" dirty="0"/>
              <a:t>	Variance – Sensitivity to </a:t>
            </a:r>
            <a:r>
              <a:rPr lang="en-US" i="1" dirty="0"/>
              <a:t>the training set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Reducing the bias?</a:t>
            </a:r>
          </a:p>
          <a:p>
            <a:pPr marL="0" indent="0">
              <a:buNone/>
            </a:pPr>
            <a:r>
              <a:rPr lang="en-US" dirty="0"/>
              <a:t>	Bias – Sensitivity </a:t>
            </a:r>
            <a:r>
              <a:rPr lang="en-US" i="1" dirty="0"/>
              <a:t> to the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0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D0FE2-323C-4C57-8373-890832CF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Minimizing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7DB76-ACFD-442D-90E1-027E82A88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are creating a split to minimize the entropy of our set…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really, we’re creating </a:t>
            </a:r>
            <a:r>
              <a:rPr lang="en-US" i="1" dirty="0"/>
              <a:t>two</a:t>
            </a:r>
            <a:r>
              <a:rPr lang="en-US" dirty="0"/>
              <a:t> sets, each with their own entropy, but a smaller number of samples in each.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entropy =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entropy =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1DC36-0E55-4B7F-986D-9D3D3B1CF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8" b="7936"/>
          <a:stretch/>
        </p:blipFill>
        <p:spPr>
          <a:xfrm>
            <a:off x="8724551" y="3858734"/>
            <a:ext cx="2629249" cy="263414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A7A3E7-FFE5-4D65-823C-65AEEA60E702}"/>
              </a:ext>
            </a:extLst>
          </p:cNvPr>
          <p:cNvCxnSpPr/>
          <p:nvPr/>
        </p:nvCxnSpPr>
        <p:spPr>
          <a:xfrm>
            <a:off x="8577943" y="5373189"/>
            <a:ext cx="2926080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3321A5AE-BBFA-4425-8B71-68D94BB279AE}"/>
              </a:ext>
            </a:extLst>
          </p:cNvPr>
          <p:cNvSpPr/>
          <p:nvPr/>
        </p:nvSpPr>
        <p:spPr>
          <a:xfrm>
            <a:off x="8368937" y="3979817"/>
            <a:ext cx="355614" cy="1358537"/>
          </a:xfrm>
          <a:prstGeom prst="leftBrac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FB88A4A-14DD-40A3-AEBA-D27C3E5E9D79}"/>
              </a:ext>
            </a:extLst>
          </p:cNvPr>
          <p:cNvSpPr/>
          <p:nvPr/>
        </p:nvSpPr>
        <p:spPr>
          <a:xfrm>
            <a:off x="8339915" y="5378269"/>
            <a:ext cx="355614" cy="1039948"/>
          </a:xfrm>
          <a:prstGeom prst="leftBrac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394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0B50-77E2-43F1-A616-DA67ABC4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-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E749-5DAC-4D58-890C-D393F5D82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Reducing the variance</a:t>
            </a:r>
          </a:p>
          <a:p>
            <a:pPr marL="0" indent="0">
              <a:buNone/>
            </a:pPr>
            <a:r>
              <a:rPr lang="en-US" dirty="0"/>
              <a:t>	Variance – Sensitivity to </a:t>
            </a:r>
            <a:r>
              <a:rPr lang="en-US" i="1" dirty="0"/>
              <a:t>the training set</a:t>
            </a:r>
          </a:p>
          <a:p>
            <a:pPr marL="0" indent="0">
              <a:buNone/>
            </a:pPr>
            <a:r>
              <a:rPr lang="en-US" i="1" dirty="0"/>
              <a:t>	Yes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Reducing the bias</a:t>
            </a:r>
          </a:p>
          <a:p>
            <a:pPr marL="0" indent="0">
              <a:buNone/>
            </a:pPr>
            <a:r>
              <a:rPr lang="en-US" dirty="0"/>
              <a:t>	Bias – Sensitivity </a:t>
            </a:r>
            <a:r>
              <a:rPr lang="en-US" i="1" dirty="0"/>
              <a:t> to the model</a:t>
            </a:r>
          </a:p>
          <a:p>
            <a:pPr marL="0" indent="0">
              <a:buNone/>
            </a:pPr>
            <a:r>
              <a:rPr lang="en-US" i="1" dirty="0"/>
              <a:t>	Yes</a:t>
            </a:r>
          </a:p>
        </p:txBody>
      </p:sp>
    </p:spTree>
    <p:extLst>
      <p:ext uri="{BB962C8B-B14F-4D97-AF65-F5344CB8AC3E}">
        <p14:creationId xmlns:p14="http://schemas.microsoft.com/office/powerpoint/2010/main" val="92622031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F5A9B-6D73-4AD5-BCEC-A2560FD7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BD8ED-6E19-40ED-980A-D936B8CC7A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Traditional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68D6F2-BA03-4259-897A-97556789AA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Boosted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74D96-2847-4C22-A893-0EC590F2A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55" y="2701925"/>
            <a:ext cx="5524500" cy="3790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A30A0-721A-4E8A-AF95-FEBB654F8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946" y="3230631"/>
            <a:ext cx="6238896" cy="273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745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295F64-DAF7-4F2F-AA29-E12F4925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Boosting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B6A349-7960-4441-A3C2-B1C61EB6B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Fast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Easy to Train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Little tuning (K)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Weak-classifier Independent</a:t>
            </a:r>
          </a:p>
        </p:txBody>
      </p:sp>
    </p:spTree>
    <p:extLst>
      <p:ext uri="{BB962C8B-B14F-4D97-AF65-F5344CB8AC3E}">
        <p14:creationId xmlns:p14="http://schemas.microsoft.com/office/powerpoint/2010/main" val="42064942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703FB-8E4F-4979-9A1E-7CA4146A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“gotchas”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88D62-CA47-4C87-9113-0FB28B186A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Data-dependent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Weak-learner-dependent</a:t>
                </a:r>
              </a:p>
              <a:p>
                <a:pPr marL="0" indent="0">
                  <a:buNone/>
                </a:pPr>
                <a:r>
                  <a:rPr lang="en-US" dirty="0"/>
                  <a:t>	 - Can overfit with too strong of a learner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l-GR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/>
                      <m:t>α</m:t>
                    </m:r>
                  </m:oMath>
                </a14:m>
                <a:r>
                  <a:rPr lang="en-US" dirty="0"/>
                  <a:t> can grow too large</a:t>
                </a:r>
              </a:p>
              <a:p>
                <a:pPr marL="0" indent="0">
                  <a:buNone/>
                </a:pPr>
                <a:r>
                  <a:rPr lang="en-US" dirty="0"/>
                  <a:t>	 - Can underfit with too weak of a learner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88D62-CA47-4C87-9113-0FB28B186A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1645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CC10-102D-4C5E-AEAD-E17AB158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– Decision Trees &amp;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A6D87-A385-4014-8F12-05C117D33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Classifying our Adult Dataset</a:t>
            </a:r>
          </a:p>
        </p:txBody>
      </p:sp>
    </p:spTree>
    <p:extLst>
      <p:ext uri="{BB962C8B-B14F-4D97-AF65-F5344CB8AC3E}">
        <p14:creationId xmlns:p14="http://schemas.microsoft.com/office/powerpoint/2010/main" val="25532806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D05850-502B-4A13-AE6C-DE76A3C30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More Complex Things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D95CA0-94FF-4200-889D-615A12AF49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214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6286-2414-45D9-BCBB-70A68FFA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53C303-5369-4482-9EA1-9018664929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52158" y="1951459"/>
          <a:ext cx="8087685" cy="4116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895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695895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695895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372348">
                <a:tc>
                  <a:txBody>
                    <a:bodyPr/>
                    <a:lstStyle/>
                    <a:p>
                      <a:pPr algn="r"/>
                      <a:r>
                        <a:rPr lang="en-US" sz="2800" b="0" i="1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Classified As</a:t>
                      </a:r>
                    </a:p>
                    <a:p>
                      <a:pPr algn="r"/>
                      <a:endParaRPr lang="en-US" sz="2800" b="0" i="1" dirty="0">
                        <a:solidFill>
                          <a:sysClr val="windowText" lastClr="000000"/>
                        </a:solidFill>
                        <a:latin typeface="Petrona" panose="020B0604020202020204" charset="0"/>
                      </a:endParaRPr>
                    </a:p>
                    <a:p>
                      <a:pPr algn="l"/>
                      <a:r>
                        <a:rPr lang="en-US" sz="2800" b="0" i="1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Ground Truth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Cancer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Not Cancer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372348"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ysClr val="windowText" lastClr="000000"/>
                        </a:solidFill>
                        <a:latin typeface="Petrona" panose="020B0604020202020204" charset="0"/>
                      </a:endParaRPr>
                    </a:p>
                    <a:p>
                      <a:pPr algn="l"/>
                      <a:r>
                        <a:rPr lang="en-US" sz="2800" b="1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Cancer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ysClr val="windowText" lastClr="000000"/>
                        </a:solidFill>
                        <a:latin typeface="Petrona" panose="020B0604020202020204" charset="0"/>
                      </a:endParaRPr>
                    </a:p>
                    <a:p>
                      <a:pPr algn="ctr"/>
                      <a:r>
                        <a:rPr lang="en-US" sz="2800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(Hit)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ysClr val="windowText" lastClr="000000"/>
                        </a:solidFill>
                        <a:latin typeface="Petrona" panose="020B0604020202020204" charset="0"/>
                      </a:endParaRPr>
                    </a:p>
                    <a:p>
                      <a:pPr algn="ctr"/>
                      <a:r>
                        <a:rPr lang="en-US" sz="2800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(Miss)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ysClr val="windowText" lastClr="000000"/>
                        </a:solidFill>
                        <a:latin typeface="Petrona" panose="020B0604020202020204" charset="0"/>
                      </a:endParaRPr>
                    </a:p>
                    <a:p>
                      <a:pPr algn="l"/>
                      <a:r>
                        <a:rPr lang="en-US" sz="2800" b="1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Not Cancer</a:t>
                      </a:r>
                    </a:p>
                    <a:p>
                      <a:pPr algn="l"/>
                      <a:endParaRPr lang="en-US" sz="2800" b="1" dirty="0">
                        <a:solidFill>
                          <a:sysClr val="windowText" lastClr="000000"/>
                        </a:solidFill>
                        <a:latin typeface="Petrona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ysClr val="windowText" lastClr="000000"/>
                        </a:solidFill>
                        <a:latin typeface="Petrona" panose="020B0604020202020204" charset="0"/>
                      </a:endParaRPr>
                    </a:p>
                    <a:p>
                      <a:pPr algn="ctr"/>
                      <a:r>
                        <a:rPr lang="en-US" sz="2800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(False Alarm)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(Correct Rejection)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085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00DD98-0125-4869-86E6-52ACB2D7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Example</a:t>
            </a:r>
          </a:p>
        </p:txBody>
      </p:sp>
      <p:pic>
        <p:nvPicPr>
          <p:cNvPr id="1026" name="Picture 2" descr="Image result for dogs">
            <a:extLst>
              <a:ext uri="{FF2B5EF4-FFF2-40B4-BE49-F238E27FC236}">
                <a16:creationId xmlns:a16="http://schemas.microsoft.com/office/drawing/2014/main" id="{97D0F7F5-9BE9-4B37-B7D0-F11F80671C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931" y="1690688"/>
            <a:ext cx="495213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2408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0542-97BF-49CD-B3C9-0320E2F6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Example - Dogs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51B570-ED2D-4CD8-8E6C-D0B0302A11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90800" y="2687320"/>
          <a:ext cx="7010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19089344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927045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1840555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52588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Height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Weight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Color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Dog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9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 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62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lbs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Black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</a:rPr>
                        <a:t>Black Lab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521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 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45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lbs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White, brown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</a:rPr>
                        <a:t>English Bulldog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806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 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19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lbs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Black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</a:rPr>
                        <a:t>Dachshund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130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0307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AB594-6BA4-4D08-8D9B-691590F2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</a:t>
            </a:r>
            <a:r>
              <a:rPr lang="en-US" dirty="0">
                <a:sym typeface="Wingdings" panose="05000000000000000000" pitchFamily="2" charset="2"/>
              </a:rPr>
              <a:t> Binary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F33A8-5186-4BFE-92B1-9F5A47E6A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this tweet positive	Is this tweet positive or not positive?</a:t>
            </a:r>
          </a:p>
          <a:p>
            <a:pPr marL="0" indent="0">
              <a:buNone/>
            </a:pPr>
            <a:r>
              <a:rPr lang="en-US" dirty="0"/>
              <a:t>or negative?</a:t>
            </a:r>
          </a:p>
          <a:p>
            <a:pPr marL="0" indent="0">
              <a:buNone/>
            </a:pPr>
            <a:r>
              <a:rPr lang="en-US" dirty="0"/>
              <a:t>Y = {pos, neg}		Y = {1, 0}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 = </a:t>
            </a:r>
            <a:r>
              <a:rPr lang="en-US" dirty="0" err="1"/>
              <a:t>argmax</a:t>
            </a:r>
            <a:r>
              <a:rPr lang="en-US" baseline="-25000" dirty="0" err="1"/>
              <a:t>c</a:t>
            </a:r>
            <a:r>
              <a:rPr lang="en-US" dirty="0"/>
              <a:t> p(</a:t>
            </a:r>
            <a:r>
              <a:rPr lang="en-US" dirty="0" err="1"/>
              <a:t>c|x</a:t>
            </a:r>
            <a:r>
              <a:rPr lang="en-US" dirty="0"/>
              <a:t>, D)	p(y=0 | x, D) = 1 – p(y=1 | x, D)	</a:t>
            </a:r>
          </a:p>
        </p:txBody>
      </p:sp>
    </p:spTree>
    <p:extLst>
      <p:ext uri="{BB962C8B-B14F-4D97-AF65-F5344CB8AC3E}">
        <p14:creationId xmlns:p14="http://schemas.microsoft.com/office/powerpoint/2010/main" val="3420775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D0FE2-323C-4C57-8373-890832CF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Minimizing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7DB76-ACFD-442D-90E1-027E82A88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are creating a split to minimize the entropy of our set…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really, we’re creating </a:t>
            </a:r>
            <a:r>
              <a:rPr lang="en-US" i="1" dirty="0"/>
              <a:t>two</a:t>
            </a:r>
            <a:r>
              <a:rPr lang="en-US" dirty="0"/>
              <a:t> sets, each with their own entropy, but a smaller number of samples in each.</a:t>
            </a:r>
          </a:p>
          <a:p>
            <a:pPr marL="0" indent="0">
              <a:buNone/>
            </a:pPr>
            <a:r>
              <a:rPr lang="en-US" dirty="0"/>
              <a:t>						red = .75(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			entropy = 0.8</a:t>
            </a:r>
          </a:p>
          <a:p>
            <a:pPr marL="0" indent="0">
              <a:buNone/>
            </a:pPr>
            <a:r>
              <a:rPr lang="en-US" dirty="0"/>
              <a:t>						(or so)</a:t>
            </a:r>
          </a:p>
          <a:p>
            <a:pPr marL="0" indent="0">
              <a:buNone/>
            </a:pPr>
            <a:r>
              <a:rPr lang="en-US" dirty="0"/>
              <a:t>Is it better to split evenly, or finely?</a:t>
            </a:r>
          </a:p>
          <a:p>
            <a:pPr marL="0" indent="0">
              <a:buNone/>
            </a:pPr>
            <a:r>
              <a:rPr lang="en-US" dirty="0"/>
              <a:t>						entropy =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1DC36-0E55-4B7F-986D-9D3D3B1CF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8" b="7936"/>
          <a:stretch/>
        </p:blipFill>
        <p:spPr>
          <a:xfrm>
            <a:off x="8724551" y="3858734"/>
            <a:ext cx="2629249" cy="263414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A7A3E7-FFE5-4D65-823C-65AEEA60E702}"/>
              </a:ext>
            </a:extLst>
          </p:cNvPr>
          <p:cNvCxnSpPr/>
          <p:nvPr/>
        </p:nvCxnSpPr>
        <p:spPr>
          <a:xfrm>
            <a:off x="8576135" y="5891669"/>
            <a:ext cx="2926080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3321A5AE-BBFA-4425-8B71-68D94BB279AE}"/>
              </a:ext>
            </a:extLst>
          </p:cNvPr>
          <p:cNvSpPr/>
          <p:nvPr/>
        </p:nvSpPr>
        <p:spPr>
          <a:xfrm>
            <a:off x="8368937" y="3979817"/>
            <a:ext cx="355614" cy="1911851"/>
          </a:xfrm>
          <a:prstGeom prst="leftBrac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FB88A4A-14DD-40A3-AEBA-D27C3E5E9D79}"/>
              </a:ext>
            </a:extLst>
          </p:cNvPr>
          <p:cNvSpPr/>
          <p:nvPr/>
        </p:nvSpPr>
        <p:spPr>
          <a:xfrm>
            <a:off x="8368937" y="5891669"/>
            <a:ext cx="355614" cy="522512"/>
          </a:xfrm>
          <a:prstGeom prst="leftBrac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9489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BF8410-10DD-4C8A-A19E-048F65DFD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vs. Binary Classification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E849B-79CF-4AC9-BFA8-26E8D9FE4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 = {1, 2, 3, …, n}		Y = {1, 0}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 = </a:t>
            </a:r>
            <a:r>
              <a:rPr lang="en-US" dirty="0" err="1"/>
              <a:t>argmax</a:t>
            </a:r>
            <a:r>
              <a:rPr lang="en-US" baseline="-25000" dirty="0" err="1"/>
              <a:t>c</a:t>
            </a:r>
            <a:r>
              <a:rPr lang="en-US" dirty="0"/>
              <a:t> p(</a:t>
            </a:r>
            <a:r>
              <a:rPr lang="en-US" dirty="0" err="1"/>
              <a:t>c|x</a:t>
            </a:r>
            <a:r>
              <a:rPr lang="en-US" dirty="0"/>
              <a:t>, D)	p(y=0 | x, D) = 1 – p(y=1 | x, D)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Determining the decade	Positive or not positive tweets</a:t>
            </a:r>
          </a:p>
          <a:p>
            <a:pPr marL="0" indent="0">
              <a:buNone/>
            </a:pPr>
            <a:r>
              <a:rPr lang="en-US" dirty="0"/>
              <a:t>	of birth			</a:t>
            </a:r>
          </a:p>
          <a:p>
            <a:pPr marL="0" indent="0">
              <a:buNone/>
            </a:pPr>
            <a:r>
              <a:rPr lang="en-US" dirty="0"/>
              <a:t>Species of tree		Is the road clear of obstructions?</a:t>
            </a:r>
          </a:p>
          <a:p>
            <a:pPr marL="0" indent="0">
              <a:buNone/>
            </a:pPr>
            <a:r>
              <a:rPr lang="en-US" dirty="0"/>
              <a:t>Type of road sign</a:t>
            </a:r>
          </a:p>
        </p:txBody>
      </p:sp>
    </p:spTree>
    <p:extLst>
      <p:ext uri="{BB962C8B-B14F-4D97-AF65-F5344CB8AC3E}">
        <p14:creationId xmlns:p14="http://schemas.microsoft.com/office/powerpoint/2010/main" val="327539648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BF8410-10DD-4C8A-A19E-048F65DFD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vs. Binary Classification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E849B-79CF-4AC9-BFA8-26E8D9FE4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methods are inherently capable of multi-class classification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Naïve Bayes - y = </a:t>
            </a:r>
            <a:r>
              <a:rPr lang="en-US" dirty="0" err="1"/>
              <a:t>argmax</a:t>
            </a:r>
            <a:r>
              <a:rPr lang="en-US" baseline="-25000" dirty="0" err="1"/>
              <a:t>c</a:t>
            </a:r>
            <a:r>
              <a:rPr lang="en-US" dirty="0"/>
              <a:t> p(</a:t>
            </a:r>
            <a:r>
              <a:rPr lang="en-US" dirty="0" err="1"/>
              <a:t>c|x</a:t>
            </a:r>
            <a:r>
              <a:rPr lang="en-US" dirty="0"/>
              <a:t>, 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KNN – find </a:t>
            </a:r>
            <a:r>
              <a:rPr lang="en-US" dirty="0" err="1"/>
              <a:t>N</a:t>
            </a:r>
            <a:r>
              <a:rPr lang="en-US" baseline="-25000" dirty="0" err="1"/>
              <a:t>k</a:t>
            </a:r>
            <a:r>
              <a:rPr lang="en-US" dirty="0"/>
              <a:t>(x, D), assign the majority (plurality) label to x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713918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B68F9-BB1F-4249-ACA4-6DCCD7A5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 - KNN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3ACFF-EB1D-412D-BB43-C7831760E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KNN multiclass">
            <a:extLst>
              <a:ext uri="{FF2B5EF4-FFF2-40B4-BE49-F238E27FC236}">
                <a16:creationId xmlns:a16="http://schemas.microsoft.com/office/drawing/2014/main" id="{0BCFDA4B-919B-482C-AA55-E475A8D55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825625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9018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0ECE-CFBB-45AD-8A9D-F21EBA07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 –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F56E3-E0BD-4BE9-A966-1F8A2EC3B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Understanding Decision Trees for Classification (Python) | by Michael  Galarnyk | Towards Data Science">
            <a:extLst>
              <a:ext uri="{FF2B5EF4-FFF2-40B4-BE49-F238E27FC236}">
                <a16:creationId xmlns:a16="http://schemas.microsoft.com/office/drawing/2014/main" id="{8D85598A-29B2-4478-97EB-12D618722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r="24695" b="15937"/>
          <a:stretch/>
        </p:blipFill>
        <p:spPr bwMode="auto">
          <a:xfrm>
            <a:off x="4114235" y="1825625"/>
            <a:ext cx="396353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266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4F0DB-AA70-498A-9CA6-303D26499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Interlude – Types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8931E-5107-418D-9C05-08DFFA6A0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Continuous Numeric</a:t>
            </a:r>
          </a:p>
          <a:p>
            <a:pPr marL="0" indent="0">
              <a:buNone/>
            </a:pPr>
            <a:r>
              <a:rPr lang="en-US" dirty="0"/>
              <a:t>	 - Maps to a “real” number</a:t>
            </a:r>
          </a:p>
          <a:p>
            <a:pPr marL="0" indent="0">
              <a:buNone/>
            </a:pPr>
            <a:r>
              <a:rPr lang="en-US" dirty="0"/>
              <a:t>	 - Distances between numbers have meaning</a:t>
            </a:r>
          </a:p>
          <a:p>
            <a:pPr marL="0" indent="0">
              <a:buNone/>
            </a:pPr>
            <a:r>
              <a:rPr lang="en-US" dirty="0"/>
              <a:t>Discrete Numeric</a:t>
            </a:r>
          </a:p>
          <a:p>
            <a:pPr marL="0" indent="0">
              <a:buNone/>
            </a:pPr>
            <a:r>
              <a:rPr lang="en-US" dirty="0"/>
              <a:t>	 - Maps to a discrete, infinite set (e.g. integers)</a:t>
            </a:r>
          </a:p>
          <a:p>
            <a:pPr marL="0" indent="0">
              <a:buNone/>
            </a:pPr>
            <a:r>
              <a:rPr lang="en-US" dirty="0"/>
              <a:t>	 - Distances between numbers have meaning</a:t>
            </a:r>
          </a:p>
          <a:p>
            <a:pPr marL="0" indent="0">
              <a:buNone/>
            </a:pPr>
            <a:r>
              <a:rPr lang="en-US" dirty="0"/>
              <a:t>Ordinal</a:t>
            </a:r>
          </a:p>
          <a:p>
            <a:pPr marL="0" indent="0">
              <a:buNone/>
            </a:pPr>
            <a:r>
              <a:rPr lang="en-US" dirty="0"/>
              <a:t>	 - Entries have an </a:t>
            </a:r>
            <a:r>
              <a:rPr lang="en-US" i="1" dirty="0"/>
              <a:t>order</a:t>
            </a:r>
            <a:r>
              <a:rPr lang="en-US" dirty="0"/>
              <a:t>, but distances lose meaning</a:t>
            </a:r>
          </a:p>
          <a:p>
            <a:pPr marL="0" indent="0">
              <a:buNone/>
            </a:pPr>
            <a:r>
              <a:rPr lang="en-US" dirty="0"/>
              <a:t>Categorical</a:t>
            </a:r>
          </a:p>
          <a:p>
            <a:pPr marL="0" indent="0">
              <a:buNone/>
            </a:pPr>
            <a:r>
              <a:rPr lang="en-US" dirty="0"/>
              <a:t>	 - Entries are each unique, but don’t have further restrictions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848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D64CB-EC4F-4F5F-B74B-04A4CC41B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“Classify” a Numeric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F313F-A7E7-42AF-BF72-E27BBA5DA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2750441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3D7CC-47D3-47B9-9227-F64AE173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Classification, it’s Regression!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E70D0-67C2-4AC0-A801-8B9EE5983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549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88AE-69A8-4C90-993C-8CAADF61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Regression – K-Nearest Neighbors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1CFCF-F8E8-497A-99AA-92E6B6A61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i="1" dirty="0"/>
              <a:t>Our Y values are now Numeric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64DCF-A5B7-4500-875D-EAF841B38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147" y="1536634"/>
            <a:ext cx="5115515" cy="5220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979692-F4C6-4616-8EDA-B2370604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147" y="1536634"/>
            <a:ext cx="5115515" cy="5220772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9424A500-6082-449C-813A-BB823467048A}"/>
              </a:ext>
            </a:extLst>
          </p:cNvPr>
          <p:cNvSpPr/>
          <p:nvPr/>
        </p:nvSpPr>
        <p:spPr>
          <a:xfrm>
            <a:off x="10635786" y="2438401"/>
            <a:ext cx="237892" cy="2378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AF086C33-37FE-4E33-8B04-BC498389062B}"/>
              </a:ext>
            </a:extLst>
          </p:cNvPr>
          <p:cNvSpPr/>
          <p:nvPr/>
        </p:nvSpPr>
        <p:spPr>
          <a:xfrm>
            <a:off x="10635786" y="4465445"/>
            <a:ext cx="237892" cy="2378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58EEBA7A-0E2A-44AF-8646-19AAC75846DA}"/>
              </a:ext>
            </a:extLst>
          </p:cNvPr>
          <p:cNvSpPr/>
          <p:nvPr/>
        </p:nvSpPr>
        <p:spPr>
          <a:xfrm>
            <a:off x="9986538" y="4465445"/>
            <a:ext cx="237892" cy="2378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1E5DADA-9F64-4113-8C79-75D2F8C505E1}"/>
              </a:ext>
            </a:extLst>
          </p:cNvPr>
          <p:cNvSpPr/>
          <p:nvPr/>
        </p:nvSpPr>
        <p:spPr>
          <a:xfrm>
            <a:off x="9298705" y="4465445"/>
            <a:ext cx="237892" cy="2378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D3162AD4-6C0F-46E7-89E9-D0804E40DC31}"/>
              </a:ext>
            </a:extLst>
          </p:cNvPr>
          <p:cNvSpPr/>
          <p:nvPr/>
        </p:nvSpPr>
        <p:spPr>
          <a:xfrm>
            <a:off x="7295546" y="4465445"/>
            <a:ext cx="237892" cy="2378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33D15E6F-BAB6-4482-8A82-A417D840E9FD}"/>
              </a:ext>
            </a:extLst>
          </p:cNvPr>
          <p:cNvSpPr/>
          <p:nvPr/>
        </p:nvSpPr>
        <p:spPr>
          <a:xfrm>
            <a:off x="8623610" y="3146503"/>
            <a:ext cx="287453" cy="287453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5B3DB574-0093-4010-A4DE-4B84EBD82C7E}"/>
              </a:ext>
            </a:extLst>
          </p:cNvPr>
          <p:cNvSpPr/>
          <p:nvPr/>
        </p:nvSpPr>
        <p:spPr>
          <a:xfrm>
            <a:off x="8608742" y="2438400"/>
            <a:ext cx="287453" cy="287453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AC570613-D1B1-4CF6-A2D0-602436B9CD1F}"/>
              </a:ext>
            </a:extLst>
          </p:cNvPr>
          <p:cNvSpPr/>
          <p:nvPr/>
        </p:nvSpPr>
        <p:spPr>
          <a:xfrm>
            <a:off x="9986538" y="3141547"/>
            <a:ext cx="287453" cy="287453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Heart 13">
            <a:extLst>
              <a:ext uri="{FF2B5EF4-FFF2-40B4-BE49-F238E27FC236}">
                <a16:creationId xmlns:a16="http://schemas.microsoft.com/office/drawing/2014/main" id="{89E7E48E-C8BD-4045-86E9-54154B02C14F}"/>
              </a:ext>
            </a:extLst>
          </p:cNvPr>
          <p:cNvSpPr/>
          <p:nvPr/>
        </p:nvSpPr>
        <p:spPr>
          <a:xfrm>
            <a:off x="7942146" y="3141547"/>
            <a:ext cx="287453" cy="287453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55BA5F68-D319-4AA4-BD68-FDC126D43FBA}"/>
              </a:ext>
            </a:extLst>
          </p:cNvPr>
          <p:cNvSpPr/>
          <p:nvPr/>
        </p:nvSpPr>
        <p:spPr>
          <a:xfrm>
            <a:off x="8608742" y="5804380"/>
            <a:ext cx="287453" cy="287453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Heart 15">
            <a:extLst>
              <a:ext uri="{FF2B5EF4-FFF2-40B4-BE49-F238E27FC236}">
                <a16:creationId xmlns:a16="http://schemas.microsoft.com/office/drawing/2014/main" id="{125D53E5-ADE5-4880-8587-99FFD0FD3C53}"/>
              </a:ext>
            </a:extLst>
          </p:cNvPr>
          <p:cNvSpPr/>
          <p:nvPr/>
        </p:nvSpPr>
        <p:spPr>
          <a:xfrm>
            <a:off x="9961756" y="5110131"/>
            <a:ext cx="287453" cy="287453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Heart 16">
            <a:extLst>
              <a:ext uri="{FF2B5EF4-FFF2-40B4-BE49-F238E27FC236}">
                <a16:creationId xmlns:a16="http://schemas.microsoft.com/office/drawing/2014/main" id="{65EC917C-0433-48B5-9DB6-74D764270086}"/>
              </a:ext>
            </a:extLst>
          </p:cNvPr>
          <p:cNvSpPr/>
          <p:nvPr/>
        </p:nvSpPr>
        <p:spPr>
          <a:xfrm>
            <a:off x="11289991" y="5804380"/>
            <a:ext cx="287453" cy="287453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Action Button: Help 1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488F96A-3644-49FF-ADBB-D0F42ABA797A}"/>
              </a:ext>
            </a:extLst>
          </p:cNvPr>
          <p:cNvSpPr/>
          <p:nvPr/>
        </p:nvSpPr>
        <p:spPr>
          <a:xfrm>
            <a:off x="7196422" y="3721406"/>
            <a:ext cx="436137" cy="436137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1163740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88AE-69A8-4C90-993C-8CAADF61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Regression – K-Nearest Neighbors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1CFCF-F8E8-497A-99AA-92E6B6A61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i="1" dirty="0"/>
              <a:t>Our Y values are now Numeric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64DCF-A5B7-4500-875D-EAF841B38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147" y="1536634"/>
            <a:ext cx="5115515" cy="5220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979692-F4C6-4616-8EDA-B2370604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147" y="1536634"/>
            <a:ext cx="5115515" cy="5220772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9424A500-6082-449C-813A-BB823467048A}"/>
              </a:ext>
            </a:extLst>
          </p:cNvPr>
          <p:cNvSpPr/>
          <p:nvPr/>
        </p:nvSpPr>
        <p:spPr>
          <a:xfrm>
            <a:off x="10635786" y="2438401"/>
            <a:ext cx="237892" cy="2378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AF086C33-37FE-4E33-8B04-BC498389062B}"/>
              </a:ext>
            </a:extLst>
          </p:cNvPr>
          <p:cNvSpPr/>
          <p:nvPr/>
        </p:nvSpPr>
        <p:spPr>
          <a:xfrm>
            <a:off x="10635786" y="4465445"/>
            <a:ext cx="237892" cy="2378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58EEBA7A-0E2A-44AF-8646-19AAC75846DA}"/>
              </a:ext>
            </a:extLst>
          </p:cNvPr>
          <p:cNvSpPr/>
          <p:nvPr/>
        </p:nvSpPr>
        <p:spPr>
          <a:xfrm>
            <a:off x="9986538" y="4465445"/>
            <a:ext cx="237892" cy="2378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1E5DADA-9F64-4113-8C79-75D2F8C505E1}"/>
              </a:ext>
            </a:extLst>
          </p:cNvPr>
          <p:cNvSpPr/>
          <p:nvPr/>
        </p:nvSpPr>
        <p:spPr>
          <a:xfrm>
            <a:off x="9298705" y="4465445"/>
            <a:ext cx="237892" cy="2378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D3162AD4-6C0F-46E7-89E9-D0804E40DC31}"/>
              </a:ext>
            </a:extLst>
          </p:cNvPr>
          <p:cNvSpPr/>
          <p:nvPr/>
        </p:nvSpPr>
        <p:spPr>
          <a:xfrm>
            <a:off x="7295546" y="4465445"/>
            <a:ext cx="237892" cy="2378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33D15E6F-BAB6-4482-8A82-A417D840E9FD}"/>
              </a:ext>
            </a:extLst>
          </p:cNvPr>
          <p:cNvSpPr/>
          <p:nvPr/>
        </p:nvSpPr>
        <p:spPr>
          <a:xfrm>
            <a:off x="8623610" y="3146503"/>
            <a:ext cx="287453" cy="287453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5B3DB574-0093-4010-A4DE-4B84EBD82C7E}"/>
              </a:ext>
            </a:extLst>
          </p:cNvPr>
          <p:cNvSpPr/>
          <p:nvPr/>
        </p:nvSpPr>
        <p:spPr>
          <a:xfrm>
            <a:off x="8608742" y="2438400"/>
            <a:ext cx="287453" cy="287453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AC570613-D1B1-4CF6-A2D0-602436B9CD1F}"/>
              </a:ext>
            </a:extLst>
          </p:cNvPr>
          <p:cNvSpPr/>
          <p:nvPr/>
        </p:nvSpPr>
        <p:spPr>
          <a:xfrm>
            <a:off x="9986538" y="3141547"/>
            <a:ext cx="287453" cy="287453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Heart 13">
            <a:extLst>
              <a:ext uri="{FF2B5EF4-FFF2-40B4-BE49-F238E27FC236}">
                <a16:creationId xmlns:a16="http://schemas.microsoft.com/office/drawing/2014/main" id="{89E7E48E-C8BD-4045-86E9-54154B02C14F}"/>
              </a:ext>
            </a:extLst>
          </p:cNvPr>
          <p:cNvSpPr/>
          <p:nvPr/>
        </p:nvSpPr>
        <p:spPr>
          <a:xfrm>
            <a:off x="7942146" y="3141547"/>
            <a:ext cx="287453" cy="287453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55BA5F68-D319-4AA4-BD68-FDC126D43FBA}"/>
              </a:ext>
            </a:extLst>
          </p:cNvPr>
          <p:cNvSpPr/>
          <p:nvPr/>
        </p:nvSpPr>
        <p:spPr>
          <a:xfrm>
            <a:off x="8608742" y="5804380"/>
            <a:ext cx="287453" cy="287453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Heart 15">
            <a:extLst>
              <a:ext uri="{FF2B5EF4-FFF2-40B4-BE49-F238E27FC236}">
                <a16:creationId xmlns:a16="http://schemas.microsoft.com/office/drawing/2014/main" id="{125D53E5-ADE5-4880-8587-99FFD0FD3C53}"/>
              </a:ext>
            </a:extLst>
          </p:cNvPr>
          <p:cNvSpPr/>
          <p:nvPr/>
        </p:nvSpPr>
        <p:spPr>
          <a:xfrm>
            <a:off x="9961756" y="5110131"/>
            <a:ext cx="287453" cy="287453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Heart 16">
            <a:extLst>
              <a:ext uri="{FF2B5EF4-FFF2-40B4-BE49-F238E27FC236}">
                <a16:creationId xmlns:a16="http://schemas.microsoft.com/office/drawing/2014/main" id="{65EC917C-0433-48B5-9DB6-74D764270086}"/>
              </a:ext>
            </a:extLst>
          </p:cNvPr>
          <p:cNvSpPr/>
          <p:nvPr/>
        </p:nvSpPr>
        <p:spPr>
          <a:xfrm>
            <a:off x="11289991" y="5804380"/>
            <a:ext cx="287453" cy="287453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Action Button: Help 1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488F96A-3644-49FF-ADBB-D0F42ABA797A}"/>
              </a:ext>
            </a:extLst>
          </p:cNvPr>
          <p:cNvSpPr/>
          <p:nvPr/>
        </p:nvSpPr>
        <p:spPr>
          <a:xfrm>
            <a:off x="7196422" y="3721406"/>
            <a:ext cx="436137" cy="436137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701762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88AE-69A8-4C90-993C-8CAADF61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Regression – K-Nearest Neighbors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1CFCF-F8E8-497A-99AA-92E6B6A61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i="1" dirty="0"/>
              <a:t>Our Y values are now Numeric</a:t>
            </a:r>
          </a:p>
          <a:p>
            <a:pPr marL="152396" indent="0">
              <a:buNone/>
            </a:pPr>
            <a:endParaRPr lang="en-US" i="1" dirty="0"/>
          </a:p>
          <a:p>
            <a:pPr marL="152396" indent="0">
              <a:buNone/>
            </a:pPr>
            <a:r>
              <a:rPr lang="en-US" dirty="0"/>
              <a:t>Step 1) Find your nearest neighbors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Step 2) Compute the mean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64DCF-A5B7-4500-875D-EAF841B38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147" y="1536634"/>
            <a:ext cx="5115515" cy="5220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979692-F4C6-4616-8EDA-B2370604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147" y="1536634"/>
            <a:ext cx="5115515" cy="5220772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9424A500-6082-449C-813A-BB823467048A}"/>
              </a:ext>
            </a:extLst>
          </p:cNvPr>
          <p:cNvSpPr/>
          <p:nvPr/>
        </p:nvSpPr>
        <p:spPr>
          <a:xfrm>
            <a:off x="10635786" y="2438401"/>
            <a:ext cx="237892" cy="2378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AF086C33-37FE-4E33-8B04-BC498389062B}"/>
              </a:ext>
            </a:extLst>
          </p:cNvPr>
          <p:cNvSpPr/>
          <p:nvPr/>
        </p:nvSpPr>
        <p:spPr>
          <a:xfrm>
            <a:off x="10635786" y="4465445"/>
            <a:ext cx="237892" cy="2378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58EEBA7A-0E2A-44AF-8646-19AAC75846DA}"/>
              </a:ext>
            </a:extLst>
          </p:cNvPr>
          <p:cNvSpPr/>
          <p:nvPr/>
        </p:nvSpPr>
        <p:spPr>
          <a:xfrm>
            <a:off x="9986538" y="4465445"/>
            <a:ext cx="237892" cy="2378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1E5DADA-9F64-4113-8C79-75D2F8C505E1}"/>
              </a:ext>
            </a:extLst>
          </p:cNvPr>
          <p:cNvSpPr/>
          <p:nvPr/>
        </p:nvSpPr>
        <p:spPr>
          <a:xfrm>
            <a:off x="9298705" y="4465445"/>
            <a:ext cx="237892" cy="2378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D3162AD4-6C0F-46E7-89E9-D0804E40DC31}"/>
              </a:ext>
            </a:extLst>
          </p:cNvPr>
          <p:cNvSpPr/>
          <p:nvPr/>
        </p:nvSpPr>
        <p:spPr>
          <a:xfrm>
            <a:off x="7295546" y="4465445"/>
            <a:ext cx="237892" cy="2378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33D15E6F-BAB6-4482-8A82-A417D840E9FD}"/>
              </a:ext>
            </a:extLst>
          </p:cNvPr>
          <p:cNvSpPr/>
          <p:nvPr/>
        </p:nvSpPr>
        <p:spPr>
          <a:xfrm>
            <a:off x="8623610" y="3146503"/>
            <a:ext cx="287453" cy="287453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5B3DB574-0093-4010-A4DE-4B84EBD82C7E}"/>
              </a:ext>
            </a:extLst>
          </p:cNvPr>
          <p:cNvSpPr/>
          <p:nvPr/>
        </p:nvSpPr>
        <p:spPr>
          <a:xfrm>
            <a:off x="8608742" y="2438400"/>
            <a:ext cx="287453" cy="287453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AC570613-D1B1-4CF6-A2D0-602436B9CD1F}"/>
              </a:ext>
            </a:extLst>
          </p:cNvPr>
          <p:cNvSpPr/>
          <p:nvPr/>
        </p:nvSpPr>
        <p:spPr>
          <a:xfrm>
            <a:off x="9986538" y="3141547"/>
            <a:ext cx="287453" cy="287453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Heart 13">
            <a:extLst>
              <a:ext uri="{FF2B5EF4-FFF2-40B4-BE49-F238E27FC236}">
                <a16:creationId xmlns:a16="http://schemas.microsoft.com/office/drawing/2014/main" id="{89E7E48E-C8BD-4045-86E9-54154B02C14F}"/>
              </a:ext>
            </a:extLst>
          </p:cNvPr>
          <p:cNvSpPr/>
          <p:nvPr/>
        </p:nvSpPr>
        <p:spPr>
          <a:xfrm>
            <a:off x="7942146" y="3141547"/>
            <a:ext cx="287453" cy="287453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55BA5F68-D319-4AA4-BD68-FDC126D43FBA}"/>
              </a:ext>
            </a:extLst>
          </p:cNvPr>
          <p:cNvSpPr/>
          <p:nvPr/>
        </p:nvSpPr>
        <p:spPr>
          <a:xfrm>
            <a:off x="8608742" y="5804380"/>
            <a:ext cx="287453" cy="287453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Heart 15">
            <a:extLst>
              <a:ext uri="{FF2B5EF4-FFF2-40B4-BE49-F238E27FC236}">
                <a16:creationId xmlns:a16="http://schemas.microsoft.com/office/drawing/2014/main" id="{125D53E5-ADE5-4880-8587-99FFD0FD3C53}"/>
              </a:ext>
            </a:extLst>
          </p:cNvPr>
          <p:cNvSpPr/>
          <p:nvPr/>
        </p:nvSpPr>
        <p:spPr>
          <a:xfrm>
            <a:off x="9961756" y="5110131"/>
            <a:ext cx="287453" cy="287453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Heart 16">
            <a:extLst>
              <a:ext uri="{FF2B5EF4-FFF2-40B4-BE49-F238E27FC236}">
                <a16:creationId xmlns:a16="http://schemas.microsoft.com/office/drawing/2014/main" id="{65EC917C-0433-48B5-9DB6-74D764270086}"/>
              </a:ext>
            </a:extLst>
          </p:cNvPr>
          <p:cNvSpPr/>
          <p:nvPr/>
        </p:nvSpPr>
        <p:spPr>
          <a:xfrm>
            <a:off x="11289991" y="5804380"/>
            <a:ext cx="287453" cy="287453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Action Button: Help 1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488F96A-3644-49FF-ADBB-D0F42ABA797A}"/>
              </a:ext>
            </a:extLst>
          </p:cNvPr>
          <p:cNvSpPr/>
          <p:nvPr/>
        </p:nvSpPr>
        <p:spPr>
          <a:xfrm>
            <a:off x="7196422" y="3721406"/>
            <a:ext cx="436137" cy="436137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70530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D0FE2-323C-4C57-8373-890832CF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Minimizing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7DB76-ACFD-442D-90E1-027E82A88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are creating a split to minimize the entropy of our set…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really, we’re creating </a:t>
            </a:r>
            <a:r>
              <a:rPr lang="en-US" i="1" dirty="0"/>
              <a:t>two</a:t>
            </a:r>
            <a:r>
              <a:rPr lang="en-US" dirty="0"/>
              <a:t> sets, each with their own entropy, but a smaller number of samples in each.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makes for a good split?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1DC36-0E55-4B7F-986D-9D3D3B1CF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8" b="7936"/>
          <a:stretch/>
        </p:blipFill>
        <p:spPr>
          <a:xfrm>
            <a:off x="8724551" y="3858734"/>
            <a:ext cx="2629249" cy="263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539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937B-1740-4199-9497-DF4FB75FF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Regression – Decision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95008-323D-4F45-9E63-57EA9D995B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0103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588DA-C6C2-4A33-86CD-7B0224059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4 – Regression (A)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EA2E5-750F-4913-817A-5F9FE9ECC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Housing Prices in California</a:t>
            </a:r>
          </a:p>
          <a:p>
            <a:pPr lvl="1"/>
            <a:r>
              <a:rPr lang="en-US" dirty="0"/>
              <a:t>Regression Tree</a:t>
            </a:r>
          </a:p>
          <a:p>
            <a:pPr lvl="1"/>
            <a:r>
              <a:rPr lang="en-US" dirty="0"/>
              <a:t>Regression Forest</a:t>
            </a:r>
          </a:p>
        </p:txBody>
      </p:sp>
    </p:spTree>
    <p:extLst>
      <p:ext uri="{BB962C8B-B14F-4D97-AF65-F5344CB8AC3E}">
        <p14:creationId xmlns:p14="http://schemas.microsoft.com/office/powerpoint/2010/main" val="426992716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8569-448C-44AC-B1E3-D3965C88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the Outcome?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D5C6F-7A21-4D0C-BA4E-778FDE8B8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Classification, it was the “accuracy” (1 – error)</a:t>
            </a:r>
          </a:p>
        </p:txBody>
      </p:sp>
    </p:spTree>
    <p:extLst>
      <p:ext uri="{BB962C8B-B14F-4D97-AF65-F5344CB8AC3E}">
        <p14:creationId xmlns:p14="http://schemas.microsoft.com/office/powerpoint/2010/main" val="32535286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8569-448C-44AC-B1E3-D3965C88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the Outcome?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D5C6F-7A21-4D0C-BA4E-778FDE8B8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Classification, it was the “accuracy” (1 – error)</a:t>
            </a:r>
          </a:p>
          <a:p>
            <a:endParaRPr lang="en-US" dirty="0"/>
          </a:p>
          <a:p>
            <a:r>
              <a:rPr lang="en-US" dirty="0"/>
              <a:t>I really doubt that ~60% of our predicted values were exactly correct with the Tree, and ~80% with the forest…</a:t>
            </a:r>
          </a:p>
        </p:txBody>
      </p:sp>
    </p:spTree>
    <p:extLst>
      <p:ext uri="{BB962C8B-B14F-4D97-AF65-F5344CB8AC3E}">
        <p14:creationId xmlns:p14="http://schemas.microsoft.com/office/powerpoint/2010/main" val="405199716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8569-448C-44AC-B1E3-D3965C88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the Outcome?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D5C6F-7A21-4D0C-BA4E-778FDE8B8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Classification, it was the “accuracy” (1 – error)</a:t>
            </a:r>
          </a:p>
          <a:p>
            <a:endParaRPr lang="en-US" dirty="0"/>
          </a:p>
          <a:p>
            <a:r>
              <a:rPr lang="en-US" dirty="0"/>
              <a:t>I really doubt that ~60% of our predicted values were exactly correct with the Tree, and ~80% with the forest…</a:t>
            </a:r>
          </a:p>
          <a:p>
            <a:endParaRPr lang="en-US" dirty="0"/>
          </a:p>
          <a:p>
            <a:r>
              <a:rPr lang="en-US" dirty="0"/>
              <a:t>What we’re getting is an R</a:t>
            </a:r>
            <a:r>
              <a:rPr lang="en-US" baseline="30000" dirty="0"/>
              <a:t>2</a:t>
            </a:r>
            <a:r>
              <a:rPr lang="en-US" dirty="0"/>
              <a:t> value – the “coefficient of determination”</a:t>
            </a:r>
          </a:p>
          <a:p>
            <a:pPr lvl="1"/>
            <a:r>
              <a:rPr lang="en-US" dirty="0"/>
              <a:t>How much of the variance in the dependent variable can be predicted / explained by our model of the independent variables?</a:t>
            </a:r>
          </a:p>
        </p:txBody>
      </p:sp>
    </p:spTree>
    <p:extLst>
      <p:ext uri="{BB962C8B-B14F-4D97-AF65-F5344CB8AC3E}">
        <p14:creationId xmlns:p14="http://schemas.microsoft.com/office/powerpoint/2010/main" val="384475190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8569-448C-44AC-B1E3-D3965C88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the Outcome?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D5C6F-7A21-4D0C-BA4E-778FDE8B8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5321367"/>
          </a:xfrm>
        </p:spPr>
        <p:txBody>
          <a:bodyPr>
            <a:normAutofit/>
          </a:bodyPr>
          <a:lstStyle/>
          <a:p>
            <a:r>
              <a:rPr lang="en-US" dirty="0"/>
              <a:t>In Classification, it was the “accuracy” (1 – error)</a:t>
            </a:r>
          </a:p>
          <a:p>
            <a:endParaRPr lang="en-US" dirty="0"/>
          </a:p>
          <a:p>
            <a:r>
              <a:rPr lang="en-US" dirty="0"/>
              <a:t>I really doubt that ~60% of our predicted values were exactly correct with the Tree, and ~80% with the forest…</a:t>
            </a:r>
          </a:p>
          <a:p>
            <a:endParaRPr lang="en-US" dirty="0"/>
          </a:p>
          <a:p>
            <a:r>
              <a:rPr lang="en-US" dirty="0"/>
              <a:t>What we’re getting is an R</a:t>
            </a:r>
            <a:r>
              <a:rPr lang="en-US" baseline="30000" dirty="0"/>
              <a:t>2</a:t>
            </a:r>
            <a:r>
              <a:rPr lang="en-US" dirty="0"/>
              <a:t> value – the “coefficient of determination”</a:t>
            </a:r>
          </a:p>
          <a:p>
            <a:pPr lvl="1"/>
            <a:r>
              <a:rPr lang="en-US" dirty="0"/>
              <a:t>How much of the variance in the dependent variable can be predicted / explained by our model of the independent variables?</a:t>
            </a:r>
          </a:p>
          <a:p>
            <a:endParaRPr lang="en-US" dirty="0"/>
          </a:p>
          <a:p>
            <a:r>
              <a:rPr lang="en-US" dirty="0"/>
              <a:t>So what’s a “good” R</a:t>
            </a:r>
            <a:r>
              <a:rPr lang="en-US" baseline="30000" dirty="0"/>
              <a:t>2</a:t>
            </a:r>
            <a:r>
              <a:rPr lang="en-US" dirty="0"/>
              <a:t> score?</a:t>
            </a:r>
          </a:p>
          <a:p>
            <a:pPr lvl="1"/>
            <a:r>
              <a:rPr lang="en-US" dirty="0"/>
              <a:t>It depends!</a:t>
            </a:r>
          </a:p>
        </p:txBody>
      </p:sp>
    </p:spTree>
    <p:extLst>
      <p:ext uri="{BB962C8B-B14F-4D97-AF65-F5344CB8AC3E}">
        <p14:creationId xmlns:p14="http://schemas.microsoft.com/office/powerpoint/2010/main" val="1890954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D0FE2-323C-4C57-8373-890832CF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Minimizing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7DB76-ACFD-442D-90E1-027E82A88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are creating a split to minimize the entropy of our set…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really, we’re creating </a:t>
            </a:r>
            <a:r>
              <a:rPr lang="en-US" i="1" dirty="0"/>
              <a:t>two</a:t>
            </a:r>
            <a:r>
              <a:rPr lang="en-US" dirty="0"/>
              <a:t> sets, each with their own entropy, but a smaller number of samples in each.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</a:t>
            </a:r>
            <a:r>
              <a:rPr lang="en-US" baseline="-25000" dirty="0" err="1"/>
              <a:t>par</a:t>
            </a:r>
            <a:r>
              <a:rPr lang="en-US" dirty="0"/>
              <a:t> = Data found in Parent Node		(left)</a:t>
            </a:r>
          </a:p>
          <a:p>
            <a:pPr marL="0" indent="0">
              <a:buNone/>
            </a:pPr>
            <a:r>
              <a:rPr lang="en-US" dirty="0" err="1"/>
              <a:t>D</a:t>
            </a:r>
            <a:r>
              <a:rPr lang="en-US" baseline="-25000" dirty="0" err="1"/>
              <a:t>left</a:t>
            </a:r>
            <a:r>
              <a:rPr lang="en-US" dirty="0"/>
              <a:t> = Data found in Left Node</a:t>
            </a:r>
          </a:p>
          <a:p>
            <a:pPr marL="0" indent="0">
              <a:buNone/>
            </a:pPr>
            <a:r>
              <a:rPr lang="en-US" dirty="0" err="1"/>
              <a:t>D</a:t>
            </a:r>
            <a:r>
              <a:rPr lang="en-US" baseline="-25000" dirty="0" err="1"/>
              <a:t>right</a:t>
            </a:r>
            <a:r>
              <a:rPr lang="en-US" dirty="0"/>
              <a:t> = Data found in Right Node</a:t>
            </a:r>
          </a:p>
          <a:p>
            <a:pPr marL="0" indent="0">
              <a:buNone/>
            </a:pPr>
            <a:r>
              <a:rPr lang="en-US" dirty="0"/>
              <a:t>I() = Impurity function (entropy)		(right)</a:t>
            </a:r>
          </a:p>
          <a:p>
            <a:pPr marL="0" indent="0">
              <a:buNone/>
            </a:pPr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= feature for split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1DC36-0E55-4B7F-986D-9D3D3B1CF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8" b="7936"/>
          <a:stretch/>
        </p:blipFill>
        <p:spPr>
          <a:xfrm>
            <a:off x="8724551" y="3858734"/>
            <a:ext cx="2629249" cy="263414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9793D-B4E9-4D9D-9524-3DB84646AD53}"/>
              </a:ext>
            </a:extLst>
          </p:cNvPr>
          <p:cNvCxnSpPr/>
          <p:nvPr/>
        </p:nvCxnSpPr>
        <p:spPr>
          <a:xfrm>
            <a:off x="8577943" y="5373189"/>
            <a:ext cx="2926080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Left Brace 5">
            <a:extLst>
              <a:ext uri="{FF2B5EF4-FFF2-40B4-BE49-F238E27FC236}">
                <a16:creationId xmlns:a16="http://schemas.microsoft.com/office/drawing/2014/main" id="{D1EEEC88-5C2F-4DE7-B935-FCF80CD7E9E8}"/>
              </a:ext>
            </a:extLst>
          </p:cNvPr>
          <p:cNvSpPr/>
          <p:nvPr/>
        </p:nvSpPr>
        <p:spPr>
          <a:xfrm>
            <a:off x="8368937" y="3979817"/>
            <a:ext cx="355614" cy="1358537"/>
          </a:xfrm>
          <a:prstGeom prst="leftBrac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A24CFCC-7CB9-42AE-95A4-D9690030B8F5}"/>
              </a:ext>
            </a:extLst>
          </p:cNvPr>
          <p:cNvSpPr/>
          <p:nvPr/>
        </p:nvSpPr>
        <p:spPr>
          <a:xfrm>
            <a:off x="8339915" y="5378269"/>
            <a:ext cx="355614" cy="1039948"/>
          </a:xfrm>
          <a:prstGeom prst="leftBrac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8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D0FE2-323C-4C57-8373-890832CF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7DB76-ACFD-442D-90E1-027E82A886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</a:t>
                </a:r>
                <a:r>
                  <a:rPr lang="en-US" baseline="-25000" dirty="0" err="1"/>
                  <a:t>par</a:t>
                </a:r>
                <a:r>
                  <a:rPr lang="en-US" dirty="0"/>
                  <a:t> = Data found in Parent Node</a:t>
                </a:r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dirty="0"/>
                  <a:t> = Data found in Left Node</a:t>
                </a:r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dirty="0"/>
                  <a:t> = Data found in Right Node</a:t>
                </a:r>
              </a:p>
              <a:p>
                <a:pPr marL="0" indent="0">
                  <a:buNone/>
                </a:pPr>
                <a:r>
                  <a:rPr lang="en-US" dirty="0"/>
                  <a:t>I() = Impurity function (entropy)</a:t>
                </a:r>
              </a:p>
              <a:p>
                <a:pPr marL="0" indent="0">
                  <a:buNone/>
                </a:pPr>
                <a:r>
                  <a:rPr lang="en-US" dirty="0"/>
                  <a:t>x</a:t>
                </a:r>
                <a:r>
                  <a:rPr lang="en-US" baseline="-25000" dirty="0"/>
                  <a:t>i</a:t>
                </a:r>
                <a:r>
                  <a:rPr lang="en-US" dirty="0"/>
                  <a:t> = feature for split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𝑙𝑒𝑓𝑡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𝑝𝑎𝑟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𝑟𝑖𝑔h𝑡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𝑝𝑎𝑟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𝐷𝑟𝑖𝑔h𝑡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7DB76-ACFD-442D-90E1-027E82A88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591DC36-0E55-4B7F-986D-9D3D3B1CFA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8" b="7936"/>
          <a:stretch/>
        </p:blipFill>
        <p:spPr>
          <a:xfrm>
            <a:off x="9177556" y="365125"/>
            <a:ext cx="2629249" cy="263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39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67517-7F3D-49B6-BEBC-B49722E2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Choosing a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74502D-B980-4610-B570-AA32766D3B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𝑥𝑖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𝑙𝑒𝑓𝑡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𝐷𝑙𝑒𝑓𝑡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𝑟𝑖𝑔h𝑡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𝐷𝑟𝑖𝑔h𝑡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Split based on the feature x</a:t>
                </a:r>
                <a:r>
                  <a:rPr lang="en-US" baseline="-25000" dirty="0"/>
                  <a:t>i</a:t>
                </a:r>
                <a:r>
                  <a:rPr lang="en-US" dirty="0"/>
                  <a:t> with the highest Information Gain!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74502D-B980-4610-B570-AA32766D3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B0724BF-0147-424B-BEF6-30C2D43C3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834" y="3779329"/>
            <a:ext cx="3013166" cy="30786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3BFF7C-1B94-4522-972F-F592BB7DC84B}"/>
              </a:ext>
            </a:extLst>
          </p:cNvPr>
          <p:cNvCxnSpPr/>
          <p:nvPr/>
        </p:nvCxnSpPr>
        <p:spPr>
          <a:xfrm>
            <a:off x="9074332" y="5495109"/>
            <a:ext cx="2926080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777A8A-5C99-46FC-BD09-0F6A76349467}"/>
              </a:ext>
            </a:extLst>
          </p:cNvPr>
          <p:cNvCxnSpPr/>
          <p:nvPr/>
        </p:nvCxnSpPr>
        <p:spPr>
          <a:xfrm>
            <a:off x="8987245" y="5016138"/>
            <a:ext cx="2926080" cy="0"/>
          </a:xfrm>
          <a:prstGeom prst="line">
            <a:avLst/>
          </a:prstGeom>
          <a:ln w="38100">
            <a:solidFill>
              <a:srgbClr val="7030A0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55F0F7-F499-4C62-8FEB-107D4DBD2F62}"/>
              </a:ext>
            </a:extLst>
          </p:cNvPr>
          <p:cNvCxnSpPr>
            <a:cxnSpLocks/>
          </p:cNvCxnSpPr>
          <p:nvPr/>
        </p:nvCxnSpPr>
        <p:spPr>
          <a:xfrm>
            <a:off x="10546080" y="4223657"/>
            <a:ext cx="0" cy="2377440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068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4C13-BEA0-4F9C-BA7D-E445B27F4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Measures of Impurity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C415D-7BB1-483F-B5B6-D01596D2F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used Entropy as the measure of impurity / messiness / chaos</a:t>
            </a:r>
          </a:p>
          <a:p>
            <a:pPr marL="0" indent="0">
              <a:buNone/>
            </a:pPr>
            <a:r>
              <a:rPr lang="en-US" dirty="0"/>
              <a:t>	Is this the only option? The correct option?</a:t>
            </a:r>
          </a:p>
        </p:txBody>
      </p:sp>
    </p:spTree>
    <p:extLst>
      <p:ext uri="{BB962C8B-B14F-4D97-AF65-F5344CB8AC3E}">
        <p14:creationId xmlns:p14="http://schemas.microsoft.com/office/powerpoint/2010/main" val="2596869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4C13-BEA0-4F9C-BA7D-E445B27F4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Measures of Impurity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C415D-7BB1-483F-B5B6-D01596D2F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used Entropy as the measure of impurity / messiness / chaos</a:t>
            </a:r>
          </a:p>
          <a:p>
            <a:pPr marL="0" indent="0">
              <a:buNone/>
            </a:pPr>
            <a:r>
              <a:rPr lang="en-US" dirty="0"/>
              <a:t>	Is this the only option? The correct option?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it sunny in Yuma, AZ? 87% yes</a:t>
            </a:r>
          </a:p>
        </p:txBody>
      </p:sp>
    </p:spTree>
    <p:extLst>
      <p:ext uri="{BB962C8B-B14F-4D97-AF65-F5344CB8AC3E}">
        <p14:creationId xmlns:p14="http://schemas.microsoft.com/office/powerpoint/2010/main" val="352948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136CD-E15A-42E2-B89B-16458009E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Decision Making - 101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C15FC-277F-4784-8351-B60261AC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Think back to your very first days of programming…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ask you to have a program take in two pieces of information:</a:t>
            </a:r>
          </a:p>
          <a:p>
            <a:pPr marL="0" indent="0">
              <a:buNone/>
            </a:pPr>
            <a:r>
              <a:rPr lang="en-US" dirty="0"/>
              <a:t>	 - sun</a:t>
            </a:r>
          </a:p>
          <a:p>
            <a:pPr marL="0" indent="0">
              <a:buNone/>
            </a:pPr>
            <a:r>
              <a:rPr lang="en-US" dirty="0"/>
              <a:t>	 - wind</a:t>
            </a:r>
          </a:p>
          <a:p>
            <a:pPr marL="0" indent="0">
              <a:buNone/>
            </a:pPr>
            <a:r>
              <a:rPr lang="en-US" dirty="0"/>
              <a:t>And output whether or not I am going to play tennis.</a:t>
            </a:r>
          </a:p>
          <a:p>
            <a:pPr marL="0" indent="0">
              <a:buNone/>
            </a:pPr>
            <a:r>
              <a:rPr lang="en-US" dirty="0"/>
              <a:t>	 - Only if it’s sunny and not too windy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does this program look like?</a:t>
            </a:r>
          </a:p>
        </p:txBody>
      </p:sp>
    </p:spTree>
    <p:extLst>
      <p:ext uri="{BB962C8B-B14F-4D97-AF65-F5344CB8AC3E}">
        <p14:creationId xmlns:p14="http://schemas.microsoft.com/office/powerpoint/2010/main" val="1641532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4C13-BEA0-4F9C-BA7D-E445B27F4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Measures of Impurity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C415D-7BB1-483F-B5B6-D01596D2F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used Entropy as the measure of impurity / messiness / chaos</a:t>
            </a:r>
          </a:p>
          <a:p>
            <a:pPr marL="0" indent="0">
              <a:buNone/>
            </a:pPr>
            <a:r>
              <a:rPr lang="en-US" dirty="0"/>
              <a:t>	Is this the only option? The correct option?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it sunny in Yuma, AZ? 87% yes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Misclassification Error = min(p, 1-p) = 13%</a:t>
            </a:r>
          </a:p>
        </p:txBody>
      </p:sp>
    </p:spTree>
    <p:extLst>
      <p:ext uri="{BB962C8B-B14F-4D97-AF65-F5344CB8AC3E}">
        <p14:creationId xmlns:p14="http://schemas.microsoft.com/office/powerpoint/2010/main" val="2442350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4C13-BEA0-4F9C-BA7D-E445B27F4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Measures of Impurity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C415D-7BB1-483F-B5B6-D01596D2F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used Entropy as the measure of impurity / messiness / chaos</a:t>
            </a:r>
          </a:p>
          <a:p>
            <a:pPr marL="0" indent="0">
              <a:buNone/>
            </a:pPr>
            <a:r>
              <a:rPr lang="en-US" dirty="0"/>
              <a:t>	Is this the only option? The correct option?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Gini Index: 1 - ∑</a:t>
            </a:r>
            <a:r>
              <a:rPr lang="en-US" baseline="-25000" dirty="0"/>
              <a:t>c=1…n</a:t>
            </a:r>
            <a:r>
              <a:rPr lang="en-US" dirty="0"/>
              <a:t> p</a:t>
            </a:r>
            <a:r>
              <a:rPr lang="en-US" baseline="-25000" dirty="0"/>
              <a:t>c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r>
              <a:rPr lang="en-US" dirty="0"/>
              <a:t>Binary case: 1 – p</a:t>
            </a:r>
            <a:r>
              <a:rPr lang="en-US" baseline="30000" dirty="0"/>
              <a:t>2</a:t>
            </a:r>
            <a:r>
              <a:rPr lang="en-US" dirty="0"/>
              <a:t> – (1 – p)</a:t>
            </a:r>
            <a:r>
              <a:rPr lang="en-US" baseline="30000" dirty="0"/>
              <a:t>2</a:t>
            </a:r>
            <a:r>
              <a:rPr lang="en-US" baseline="-25000" dirty="0"/>
              <a:t> </a:t>
            </a:r>
            <a:r>
              <a:rPr lang="en-US" dirty="0"/>
              <a:t>= 2p(p-1)</a:t>
            </a:r>
          </a:p>
        </p:txBody>
      </p:sp>
    </p:spTree>
    <p:extLst>
      <p:ext uri="{BB962C8B-B14F-4D97-AF65-F5344CB8AC3E}">
        <p14:creationId xmlns:p14="http://schemas.microsoft.com/office/powerpoint/2010/main" val="3289935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4C13-BEA0-4F9C-BA7D-E445B27F4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Measures of Impurity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C415D-7BB1-483F-B5B6-D01596D2F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used Entropy as the measure of impurity / messiness / chaos</a:t>
            </a:r>
          </a:p>
          <a:p>
            <a:pPr marL="0" indent="0">
              <a:buNone/>
            </a:pPr>
            <a:r>
              <a:rPr lang="en-US" dirty="0"/>
              <a:t>	Is this the only option? The correct option?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Considerations: Differentiability, Computational Speed</a:t>
            </a:r>
          </a:p>
          <a:p>
            <a:pPr marL="0" indent="0">
              <a:buNone/>
            </a:pPr>
            <a:r>
              <a:rPr lang="en-US" dirty="0"/>
              <a:t>Different implementations (CART, C4.5) use different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5CB83-63E3-4670-9E29-C0F35C6EA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264" y="2778131"/>
            <a:ext cx="4343472" cy="269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04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DB273-B86D-4891-8A58-4FA3DD7C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Adding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01754-0E7F-4979-AC90-B953B7CD8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decide the order of our splits?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we decide the location of splits?</a:t>
            </a:r>
          </a:p>
          <a:p>
            <a:pPr marL="0" indent="0">
              <a:buNone/>
            </a:pPr>
            <a:r>
              <a:rPr lang="en-US" dirty="0"/>
              <a:t>	With continuous variables?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we know we’re done?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695ED-2C49-48CC-81E6-5A8F426D1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383" y="1862070"/>
            <a:ext cx="4187417" cy="427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33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A2444-C51B-4F84-94C1-254A797A9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Stopping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0D135-0B49-4487-BA5C-9AC203E37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Creating Leaves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19687-DBDA-4283-BFDC-2F087E9E3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024" y="1767332"/>
            <a:ext cx="4431776" cy="44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62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A2444-C51B-4F84-94C1-254A797A9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Stopping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0D135-0B49-4487-BA5C-9AC203E37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Creating Leaves</a:t>
            </a:r>
          </a:p>
          <a:p>
            <a:pPr marL="0" indent="0">
              <a:buNone/>
            </a:pPr>
            <a:r>
              <a:rPr lang="en-US" dirty="0"/>
              <a:t>	When we reach 0 entropy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19687-DBDA-4283-BFDC-2F087E9E3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024" y="1767332"/>
            <a:ext cx="4431776" cy="44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11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A2444-C51B-4F84-94C1-254A797A9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Stopping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0D135-0B49-4487-BA5C-9AC203E37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Creating Leaves</a:t>
            </a:r>
          </a:p>
          <a:p>
            <a:pPr marL="0" indent="0">
              <a:buNone/>
            </a:pPr>
            <a:r>
              <a:rPr lang="en-US" dirty="0"/>
              <a:t>	When we reach 0 entropy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B9436-9559-44FD-AF8F-D1604627B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383" y="1825625"/>
            <a:ext cx="4187417" cy="427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44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9A95-4578-4984-A3E9-D5750DFD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Stopping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29519-3F3F-41A5-8EB6-3DE102A8A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Large, Complex 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C6D8C-CDB0-4759-B7E3-A15F7D08B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902" y="1741656"/>
            <a:ext cx="4508898" cy="45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70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BD82-BE99-4225-88A8-A45E4E80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Interlude -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FA966-F805-40C9-8561-375BD04A1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85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BD82-BE99-4225-88A8-A45E4E80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your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FA966-F805-40C9-8561-375BD04A1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Remember the idea that we’re only </a:t>
            </a:r>
            <a:r>
              <a:rPr lang="en-US" i="1" dirty="0"/>
              <a:t>training</a:t>
            </a:r>
            <a:r>
              <a:rPr lang="en-US" dirty="0"/>
              <a:t> (i.e. building our model itself) on a subset of our data.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if we build a really complex</a:t>
            </a:r>
            <a:br>
              <a:rPr lang="en-US" dirty="0"/>
            </a:br>
            <a:r>
              <a:rPr lang="en-US" dirty="0"/>
              <a:t>tree?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A488C8-7166-4655-B626-8D9B897CCB4B}"/>
              </a:ext>
            </a:extLst>
          </p:cNvPr>
          <p:cNvSpPr/>
          <p:nvPr/>
        </p:nvSpPr>
        <p:spPr>
          <a:xfrm>
            <a:off x="717296" y="2691098"/>
            <a:ext cx="3614913" cy="194518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355654-FFA0-4FFD-BD60-F421D3315DCD}"/>
              </a:ext>
            </a:extLst>
          </p:cNvPr>
          <p:cNvSpPr/>
          <p:nvPr/>
        </p:nvSpPr>
        <p:spPr>
          <a:xfrm>
            <a:off x="3868494" y="3028701"/>
            <a:ext cx="1169237" cy="19451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C1BC64-A163-4C79-A493-21202AB86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194" y="2629989"/>
            <a:ext cx="3622605" cy="36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21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49600-CFDE-4D77-95B3-3F8CFC35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Decision Making - Tennis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C6FDB-0DD2-447D-8622-7105B6292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Consider this visualization of my data</a:t>
            </a:r>
          </a:p>
          <a:p>
            <a:pPr marL="0" indent="0">
              <a:buNone/>
            </a:pPr>
            <a:r>
              <a:rPr lang="en-US" dirty="0"/>
              <a:t>And our model of a predictor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would the decision boundary look</a:t>
            </a:r>
          </a:p>
          <a:p>
            <a:pPr marL="0" indent="0">
              <a:buNone/>
            </a:pPr>
            <a:r>
              <a:rPr lang="en-US" dirty="0"/>
              <a:t>like here?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8DDA4-7F7F-474F-BD0C-21894900C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024" y="1767332"/>
            <a:ext cx="4431776" cy="44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82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9A95-4578-4984-A3E9-D5750DFD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Stopping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29519-3F3F-41A5-8EB6-3DE102A8A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Large, Complex Trees</a:t>
            </a:r>
          </a:p>
          <a:p>
            <a:pPr marL="0" indent="0">
              <a:buNone/>
            </a:pPr>
            <a:r>
              <a:rPr lang="en-US" dirty="0"/>
              <a:t>	# dimensions spirals out of control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Prone to </a:t>
            </a:r>
            <a:r>
              <a:rPr lang="en-US" i="1" dirty="0"/>
              <a:t>high variance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Overfitting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C6D8C-CDB0-4759-B7E3-A15F7D08B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902" y="1741656"/>
            <a:ext cx="4508898" cy="45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46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9A95-4578-4984-A3E9-D5750DFD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Stopping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29519-3F3F-41A5-8EB6-3DE102A8A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Large, Complex Trees</a:t>
            </a:r>
          </a:p>
          <a:p>
            <a:pPr marL="0" indent="0">
              <a:buNone/>
            </a:pPr>
            <a:r>
              <a:rPr lang="en-US" dirty="0"/>
              <a:t>	# dimensions spirals out of control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Prone to </a:t>
            </a:r>
            <a:r>
              <a:rPr lang="en-US" i="1" dirty="0"/>
              <a:t>high variance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Overfitting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 you want to do about 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C6D8C-CDB0-4759-B7E3-A15F7D08B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902" y="1741656"/>
            <a:ext cx="4508898" cy="45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65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756A8-E470-4F96-99E7-8F9FCF27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Limiting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F6F0D-6938-4147-924F-C6C6DF703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Set a maximum depth for your tree</a:t>
            </a:r>
          </a:p>
        </p:txBody>
      </p:sp>
    </p:spTree>
    <p:extLst>
      <p:ext uri="{BB962C8B-B14F-4D97-AF65-F5344CB8AC3E}">
        <p14:creationId xmlns:p14="http://schemas.microsoft.com/office/powerpoint/2010/main" val="699821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BD82-BE99-4225-88A8-A45E4E80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 your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FA966-F805-40C9-8561-375BD04A1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Remember the idea that we’re only </a:t>
            </a:r>
            <a:r>
              <a:rPr lang="en-US" i="1" dirty="0"/>
              <a:t>training</a:t>
            </a:r>
            <a:r>
              <a:rPr lang="en-US" dirty="0"/>
              <a:t> (i.e. building our model itself) on a subset of our data.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if we build an overly simple</a:t>
            </a:r>
            <a:br>
              <a:rPr lang="en-US" dirty="0"/>
            </a:br>
            <a:r>
              <a:rPr lang="en-US" dirty="0"/>
              <a:t>tree?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A488C8-7166-4655-B626-8D9B897CCB4B}"/>
              </a:ext>
            </a:extLst>
          </p:cNvPr>
          <p:cNvSpPr/>
          <p:nvPr/>
        </p:nvSpPr>
        <p:spPr>
          <a:xfrm>
            <a:off x="717296" y="2691098"/>
            <a:ext cx="3614913" cy="194518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355654-FFA0-4FFD-BD60-F421D3315DCD}"/>
              </a:ext>
            </a:extLst>
          </p:cNvPr>
          <p:cNvSpPr/>
          <p:nvPr/>
        </p:nvSpPr>
        <p:spPr>
          <a:xfrm>
            <a:off x="3868494" y="3028701"/>
            <a:ext cx="1169237" cy="19451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C1BC64-A163-4C79-A493-21202AB86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194" y="2629989"/>
            <a:ext cx="3622605" cy="36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13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756A8-E470-4F96-99E7-8F9FCF27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Limiting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F6F0D-6938-4147-924F-C6C6DF703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Set a maximum depth for your tree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But not </a:t>
            </a:r>
            <a:r>
              <a:rPr lang="en-US" b="1" i="1" dirty="0"/>
              <a:t>too</a:t>
            </a:r>
            <a:r>
              <a:rPr lang="en-US" i="1" dirty="0"/>
              <a:t> shallow. This will depend tree to tree.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 a maximum number of leaves for your tree (proxy on depth, but allows for deep and shallow branches)</a:t>
            </a:r>
          </a:p>
        </p:txBody>
      </p:sp>
    </p:spTree>
    <p:extLst>
      <p:ext uri="{BB962C8B-B14F-4D97-AF65-F5344CB8AC3E}">
        <p14:creationId xmlns:p14="http://schemas.microsoft.com/office/powerpoint/2010/main" val="3369012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756A8-E470-4F96-99E7-8F9FCF27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Limiting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F6F0D-6938-4147-924F-C6C6DF703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Set a maximum depth for your tree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 a maximum number of leaves for your tree (proxy on depth, but allows for deep and shallow branches)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Penalize larger trees (more leaves) </a:t>
            </a:r>
          </a:p>
        </p:txBody>
      </p:sp>
    </p:spTree>
    <p:extLst>
      <p:ext uri="{BB962C8B-B14F-4D97-AF65-F5344CB8AC3E}">
        <p14:creationId xmlns:p14="http://schemas.microsoft.com/office/powerpoint/2010/main" val="3285850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9A95-4578-4984-A3E9-D5750DFD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29519-3F3F-41A5-8EB6-3DE102A8A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Remove segments (subtrees from your tree)</a:t>
            </a:r>
          </a:p>
        </p:txBody>
      </p:sp>
      <p:pic>
        <p:nvPicPr>
          <p:cNvPr id="1026" name="Picture 2" descr="Image result for tree pruning">
            <a:extLst>
              <a:ext uri="{FF2B5EF4-FFF2-40B4-BE49-F238E27FC236}">
                <a16:creationId xmlns:a16="http://schemas.microsoft.com/office/drawing/2014/main" id="{B034617B-63BB-4D54-85D5-1E897F4F9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020" y="2827314"/>
            <a:ext cx="5501780" cy="366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513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9A95-4578-4984-A3E9-D5750DFD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29519-3F3F-41A5-8EB6-3DE102A8A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Remove segments (subtrees from your tree)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</a:t>
            </a:r>
          </a:p>
          <a:p>
            <a:pPr marL="0" indent="0">
              <a:buNone/>
            </a:pPr>
            <a:r>
              <a:rPr lang="en-US" dirty="0"/>
              <a:t>					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5326D-95B5-4946-8F93-3F97F48AB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492" y="2462189"/>
            <a:ext cx="4016308" cy="4030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7A504F-3200-439C-BBDB-0A1E5A565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462189"/>
            <a:ext cx="4016308" cy="402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26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756A8-E470-4F96-99E7-8F9FCF27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Limiting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F6F0D-6938-4147-924F-C6C6DF703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Penalize larger trees (more leaves)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/>
              <a:t>https://en.wikipedia.org/wiki/Decision_tree_pruning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4CE1D-E47A-4F44-8953-8A07B9DD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3053556"/>
            <a:ext cx="95440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26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FB93BF-13DC-4FAD-8C1F-9402EB19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Methods, Boosting, Bagging, &amp; Random Forests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3CFC15-6627-4371-8E33-BD0BD9949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83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FA00A-9813-401A-82CA-34E6D1FA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Decision Making - 201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8DEFB-9BDB-4F40-AFE6-44D9C794A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Think back to your very second days of</a:t>
            </a:r>
          </a:p>
          <a:p>
            <a:pPr marL="0" indent="0">
              <a:buNone/>
            </a:pPr>
            <a:r>
              <a:rPr lang="en-US" dirty="0"/>
              <a:t>programming (i.e. data structures)…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might we represent a series of</a:t>
            </a:r>
          </a:p>
          <a:p>
            <a:pPr marL="0" indent="0">
              <a:buNone/>
            </a:pPr>
            <a:r>
              <a:rPr lang="en-US" dirty="0"/>
              <a:t>nested if/else statements?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05054-60CC-4646-ACA2-1544B370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024" y="1767332"/>
            <a:ext cx="4431776" cy="44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72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5FD7-969F-4740-83AA-8B04C8DA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D6CB7-6211-4B1F-907B-5481F7A13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build a few “bad” models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B9DE4-375C-463C-9543-81C0F49F7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383" y="1862070"/>
            <a:ext cx="4187417" cy="427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84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5FD7-969F-4740-83AA-8B04C8DA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D6CB7-6211-4B1F-907B-5481F7A13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build a few “bad” models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then combine the predictions!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B9DE4-375C-463C-9543-81C0F49F7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383" y="1862070"/>
            <a:ext cx="4187417" cy="427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43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5FD7-969F-4740-83AA-8B04C8DA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D6CB7-6211-4B1F-907B-5481F7A13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build a few “bad” models</a:t>
            </a:r>
          </a:p>
          <a:p>
            <a:pPr marL="0" indent="0">
              <a:buNone/>
            </a:pPr>
            <a:r>
              <a:rPr lang="en-US" dirty="0"/>
              <a:t>Let’s then combine the predictions!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add even more “bad” models!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B9DE4-375C-463C-9543-81C0F49F7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383" y="1862070"/>
            <a:ext cx="4187417" cy="427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12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70B7-38E1-4DD0-9517-19DE459F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669BF-FCB8-4FFE-995B-65C964765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Build a bunch of </a:t>
            </a:r>
            <a:r>
              <a:rPr lang="en-US" i="1" dirty="0"/>
              <a:t>dumb</a:t>
            </a:r>
            <a:r>
              <a:rPr lang="en-US" dirty="0"/>
              <a:t> models on the training data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There are a bunch of ways to do this, stay tuned!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Feed our test data to all the models, get predictions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the </a:t>
            </a:r>
            <a:r>
              <a:rPr lang="en-US" i="1" dirty="0"/>
              <a:t>best</a:t>
            </a:r>
            <a:r>
              <a:rPr lang="en-US" dirty="0"/>
              <a:t> class from all of these models as our answer</a:t>
            </a:r>
          </a:p>
        </p:txBody>
      </p:sp>
    </p:spTree>
    <p:extLst>
      <p:ext uri="{BB962C8B-B14F-4D97-AF65-F5344CB8AC3E}">
        <p14:creationId xmlns:p14="http://schemas.microsoft.com/office/powerpoint/2010/main" val="3388262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08D2F-D9BF-48F6-9732-9E745897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 –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AD881-9F42-4552-A2D2-9F4CA2894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D83183-156A-426C-B452-0AD011E08D85}"/>
              </a:ext>
            </a:extLst>
          </p:cNvPr>
          <p:cNvGraphicFramePr>
            <a:graphicFrameLocks noGrp="1"/>
          </p:cNvGraphicFramePr>
          <p:nvPr/>
        </p:nvGraphicFramePr>
        <p:xfrm>
          <a:off x="2332385" y="2383314"/>
          <a:ext cx="752723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38">
                  <a:extLst>
                    <a:ext uri="{9D8B030D-6E8A-4147-A177-3AD203B41FA5}">
                      <a16:colId xmlns:a16="http://schemas.microsoft.com/office/drawing/2014/main" val="3819032456"/>
                    </a:ext>
                  </a:extLst>
                </a:gridCol>
                <a:gridCol w="1171740">
                  <a:extLst>
                    <a:ext uri="{9D8B030D-6E8A-4147-A177-3AD203B41FA5}">
                      <a16:colId xmlns:a16="http://schemas.microsoft.com/office/drawing/2014/main" val="493126504"/>
                    </a:ext>
                  </a:extLst>
                </a:gridCol>
                <a:gridCol w="1254538">
                  <a:extLst>
                    <a:ext uri="{9D8B030D-6E8A-4147-A177-3AD203B41FA5}">
                      <a16:colId xmlns:a16="http://schemas.microsoft.com/office/drawing/2014/main" val="1854370940"/>
                    </a:ext>
                  </a:extLst>
                </a:gridCol>
                <a:gridCol w="1254538">
                  <a:extLst>
                    <a:ext uri="{9D8B030D-6E8A-4147-A177-3AD203B41FA5}">
                      <a16:colId xmlns:a16="http://schemas.microsoft.com/office/drawing/2014/main" val="142278729"/>
                    </a:ext>
                  </a:extLst>
                </a:gridCol>
                <a:gridCol w="1254538">
                  <a:extLst>
                    <a:ext uri="{9D8B030D-6E8A-4147-A177-3AD203B41FA5}">
                      <a16:colId xmlns:a16="http://schemas.microsoft.com/office/drawing/2014/main" val="519287897"/>
                    </a:ext>
                  </a:extLst>
                </a:gridCol>
                <a:gridCol w="1254538">
                  <a:extLst>
                    <a:ext uri="{9D8B030D-6E8A-4147-A177-3AD203B41FA5}">
                      <a16:colId xmlns:a16="http://schemas.microsoft.com/office/drawing/2014/main" val="534116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00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Size (Sq. Ft.)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# Bed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# Bath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Year Built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Price ($)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Single Family?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0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8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450,000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25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250,000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97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62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908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9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749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Maybe 10% of the points in training</a:t>
            </a:r>
          </a:p>
          <a:p>
            <a:pPr marL="0" indent="0">
              <a:buNone/>
            </a:pPr>
            <a:r>
              <a:rPr lang="en-US" dirty="0"/>
              <a:t>are causing errors with testing…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902" y="1741656"/>
            <a:ext cx="4508898" cy="45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16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Maybe 10% of the points in training</a:t>
            </a:r>
          </a:p>
          <a:p>
            <a:pPr marL="0" indent="0">
              <a:buNone/>
            </a:pPr>
            <a:r>
              <a:rPr lang="en-US" dirty="0"/>
              <a:t>are causing errors with testing…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902" y="1741656"/>
            <a:ext cx="4508898" cy="451927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9D88790-92D7-45E8-B181-F9D03FF4922B}"/>
              </a:ext>
            </a:extLst>
          </p:cNvPr>
          <p:cNvSpPr/>
          <p:nvPr/>
        </p:nvSpPr>
        <p:spPr>
          <a:xfrm>
            <a:off x="10350500" y="4622800"/>
            <a:ext cx="355600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1D81AD-B4C2-41D3-973E-AA845135950F}"/>
              </a:ext>
            </a:extLst>
          </p:cNvPr>
          <p:cNvSpPr/>
          <p:nvPr/>
        </p:nvSpPr>
        <p:spPr>
          <a:xfrm>
            <a:off x="10706100" y="5095081"/>
            <a:ext cx="355600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9857C2-3DEA-40C7-94E9-C5B8DCCF0F78}"/>
              </a:ext>
            </a:extLst>
          </p:cNvPr>
          <p:cNvSpPr/>
          <p:nvPr/>
        </p:nvSpPr>
        <p:spPr>
          <a:xfrm>
            <a:off x="6838552" y="2679700"/>
            <a:ext cx="355600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D0E9C8-B504-47DA-A8C7-0A1CAC20CA6F}"/>
              </a:ext>
            </a:extLst>
          </p:cNvPr>
          <p:cNvSpPr/>
          <p:nvPr/>
        </p:nvSpPr>
        <p:spPr>
          <a:xfrm>
            <a:off x="7658100" y="2984500"/>
            <a:ext cx="355600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91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Maybe 10% of the points in training</a:t>
            </a:r>
          </a:p>
          <a:p>
            <a:pPr marL="0" indent="0">
              <a:buNone/>
            </a:pPr>
            <a:r>
              <a:rPr lang="en-US" dirty="0"/>
              <a:t>are causing errors with testing…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I build a tree based on</a:t>
            </a:r>
          </a:p>
          <a:p>
            <a:pPr marL="0" indent="0">
              <a:buNone/>
            </a:pPr>
            <a:r>
              <a:rPr lang="en-US" dirty="0"/>
              <a:t>a resampling of my points?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902" y="1741656"/>
            <a:ext cx="4508898" cy="45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915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Resampling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Pick N’ (number in subsample) points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Train model on subsample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750" y="1741657"/>
            <a:ext cx="3313049" cy="332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137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Resampling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Pick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N’ points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Train model on subsample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750" y="1741657"/>
            <a:ext cx="3313049" cy="332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DB273-B86D-4891-8A58-4FA3DD7C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Adding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01754-0E7F-4979-AC90-B953B7CD8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my Decision Tree for this dataset?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695ED-2C49-48CC-81E6-5A8F426D1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383" y="1862070"/>
            <a:ext cx="4187417" cy="427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50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Maybe 10% of the points in training</a:t>
            </a:r>
          </a:p>
          <a:p>
            <a:pPr marL="0" indent="0">
              <a:buNone/>
            </a:pPr>
            <a:r>
              <a:rPr lang="en-US" dirty="0"/>
              <a:t>are causing errors with testing…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I build a tree based on</a:t>
            </a:r>
          </a:p>
          <a:p>
            <a:pPr marL="0" indent="0">
              <a:buNone/>
            </a:pPr>
            <a:r>
              <a:rPr lang="en-US" dirty="0"/>
              <a:t>10% of the points?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902" y="1741656"/>
            <a:ext cx="4508898" cy="45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88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Maybe 10% of the points in training</a:t>
            </a:r>
          </a:p>
          <a:p>
            <a:pPr marL="0" indent="0">
              <a:buNone/>
            </a:pPr>
            <a:r>
              <a:rPr lang="en-US" dirty="0"/>
              <a:t>are causing errors with testing…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I build a tree based on</a:t>
            </a:r>
          </a:p>
          <a:p>
            <a:pPr marL="0" indent="0">
              <a:buNone/>
            </a:pPr>
            <a:r>
              <a:rPr lang="en-US" dirty="0"/>
              <a:t>10% of the points?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I build a tree based on</a:t>
            </a:r>
          </a:p>
          <a:p>
            <a:pPr marL="0" indent="0">
              <a:buNone/>
            </a:pPr>
            <a:r>
              <a:rPr lang="en-US" dirty="0"/>
              <a:t>90% of the points?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902" y="1741656"/>
            <a:ext cx="4508898" cy="45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36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Resampling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Small Subsets</a:t>
            </a:r>
          </a:p>
          <a:p>
            <a:pPr marL="0" indent="0">
              <a:buNone/>
            </a:pPr>
            <a:r>
              <a:rPr lang="en-US" dirty="0"/>
              <a:t>	- Prone to high bias (underfitting)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750" y="1741657"/>
            <a:ext cx="3313049" cy="332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023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Resampling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Small Subsets</a:t>
            </a:r>
          </a:p>
          <a:p>
            <a:pPr marL="0" indent="0">
              <a:buNone/>
            </a:pPr>
            <a:r>
              <a:rPr lang="en-US" dirty="0"/>
              <a:t>	- Prone to high bias (underfitting)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Large Subsets</a:t>
            </a:r>
          </a:p>
          <a:p>
            <a:pPr marL="0" indent="0">
              <a:buNone/>
            </a:pPr>
            <a:r>
              <a:rPr lang="en-US" dirty="0"/>
              <a:t>	- Prone to behave exactly like our dataset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750" y="1741657"/>
            <a:ext cx="3313049" cy="332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694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Bootstrapping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025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Large Subsets </a:t>
            </a:r>
            <a:r>
              <a:rPr lang="en-US" i="1" dirty="0"/>
              <a:t>with replacement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- We will oversample some points, neglect 	others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750" y="1741657"/>
            <a:ext cx="3313049" cy="332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00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Bootstrapping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20255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Large Subsets </a:t>
            </a:r>
            <a:r>
              <a:rPr lang="en-US" i="1" dirty="0"/>
              <a:t>with replacement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- We will oversample some points, neglect 	others</a:t>
            </a:r>
          </a:p>
          <a:p>
            <a:pPr marL="0" indent="0">
              <a:buNone/>
            </a:pPr>
            <a:r>
              <a:rPr lang="en-US" dirty="0"/>
              <a:t>Sampling N’ = N</a:t>
            </a:r>
          </a:p>
          <a:p>
            <a:pPr marL="0" indent="0">
              <a:buNone/>
            </a:pPr>
            <a:r>
              <a:rPr lang="en-US" dirty="0"/>
              <a:t>	- Expected 1 – 1/e (approx. 63.2%) 	coverage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https://en.wikipedia.org/wiki/Bootstrap_aggregating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750" y="1741657"/>
            <a:ext cx="3313049" cy="332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422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Bootstrapping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20255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Large Subsets </a:t>
            </a:r>
            <a:r>
              <a:rPr lang="en-US" i="1" dirty="0"/>
              <a:t>with replacement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- We will oversample some points, neglect 	others</a:t>
            </a:r>
          </a:p>
          <a:p>
            <a:pPr marL="0" indent="0">
              <a:buNone/>
            </a:pPr>
            <a:r>
              <a:rPr lang="en-US" dirty="0"/>
              <a:t>Sampling N’ = N</a:t>
            </a:r>
          </a:p>
          <a:p>
            <a:pPr marL="0" indent="0">
              <a:buNone/>
            </a:pPr>
            <a:r>
              <a:rPr lang="en-US" dirty="0"/>
              <a:t>	- Expected 1 – 1/e (approx. 63.2%) 	coverage</a:t>
            </a:r>
          </a:p>
          <a:p>
            <a:pPr marL="0" indent="0">
              <a:buNone/>
            </a:pPr>
            <a:r>
              <a:rPr lang="en-US" dirty="0"/>
              <a:t>N is too large for my memory</a:t>
            </a:r>
          </a:p>
          <a:p>
            <a:pPr marL="0" indent="0">
              <a:buNone/>
            </a:pPr>
            <a:r>
              <a:rPr lang="en-US" dirty="0"/>
              <a:t>	- Reduce N’ – but realize the bias-variance 	tradeoff</a:t>
            </a:r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https://en.wikipedia.org/wiki/Bootstrap_aggregating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750" y="1741657"/>
            <a:ext cx="3313049" cy="332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357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Step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006702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Maybe 10% of the points in training</a:t>
            </a:r>
          </a:p>
          <a:p>
            <a:pPr marL="0" indent="0">
              <a:buNone/>
            </a:pPr>
            <a:r>
              <a:rPr lang="en-US" dirty="0"/>
              <a:t>are causing errors with testing…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I build a tree based on a resampling of the points?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902" y="1741656"/>
            <a:ext cx="4508898" cy="45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630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Step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006702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Maybe 10% of the points in training</a:t>
            </a:r>
          </a:p>
          <a:p>
            <a:pPr marL="0" indent="0">
              <a:buNone/>
            </a:pPr>
            <a:r>
              <a:rPr lang="en-US" dirty="0"/>
              <a:t>are causing errors with testing…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I build a tree based on a resampling of the points?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I build a bunch of trees based on a resampling of the points?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902" y="1741656"/>
            <a:ext cx="4508898" cy="45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517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r>
              <a:rPr lang="en-US" dirty="0"/>
              <a:t>Building “Dumb” Models – Bagging (</a:t>
            </a:r>
            <a:r>
              <a:rPr lang="en-US" u="sng" dirty="0"/>
              <a:t>B</a:t>
            </a:r>
            <a:r>
              <a:rPr lang="en-US" dirty="0"/>
              <a:t>ootstrap </a:t>
            </a:r>
            <a:r>
              <a:rPr lang="en-US" u="sng" dirty="0"/>
              <a:t>Agg</a:t>
            </a:r>
            <a:r>
              <a:rPr lang="en-US" dirty="0"/>
              <a:t>regat</a:t>
            </a:r>
            <a:r>
              <a:rPr lang="en-US" u="sng" dirty="0"/>
              <a:t>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5333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TRAINING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M (# Models) iterations: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Select N points with replacement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Train a decision tree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Hang on to that decision tree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TESTING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each test point: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Ask all the decision trees what decision to make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Accept Y (the best answer)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259" y="1690688"/>
            <a:ext cx="3167541" cy="317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21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DB273-B86D-4891-8A58-4FA3DD7C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Adding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01754-0E7F-4979-AC90-B953B7CD8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happens if I split on Y first?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695ED-2C49-48CC-81E6-5A8F426D1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383" y="1862070"/>
            <a:ext cx="4187417" cy="427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21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Bagging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5333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TRAINING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M iterations</a:t>
            </a:r>
            <a:r>
              <a:rPr lang="en-US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Select N points with replacement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Train a decision tree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Hang on to that decision tree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TESTING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each test point: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Ask all the decision trees what decision to make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Accept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458" y="103272"/>
            <a:ext cx="3167541" cy="317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64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3E6075-7060-4915-9D7C-242813BB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176EEC-6048-4E7F-94E2-4B6D3AD37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</a:rPr>
              <a:t>Build a group of models H(x) = h</a:t>
            </a:r>
            <a:r>
              <a:rPr lang="en-US" baseline="-25000" dirty="0">
                <a:latin typeface="Cambria Math" panose="02040503050406030204" pitchFamily="18" charset="0"/>
              </a:rPr>
              <a:t>1</a:t>
            </a:r>
            <a:r>
              <a:rPr lang="en-US" dirty="0">
                <a:latin typeface="Cambria Math" panose="02040503050406030204" pitchFamily="18" charset="0"/>
              </a:rPr>
              <a:t>(x), h</a:t>
            </a:r>
            <a:r>
              <a:rPr lang="en-US" baseline="-25000" dirty="0">
                <a:latin typeface="Cambria Math" panose="02040503050406030204" pitchFamily="18" charset="0"/>
              </a:rPr>
              <a:t>2</a:t>
            </a:r>
            <a:r>
              <a:rPr lang="en-US" dirty="0">
                <a:latin typeface="Cambria Math" panose="02040503050406030204" pitchFamily="18" charset="0"/>
              </a:rPr>
              <a:t>(x), … </a:t>
            </a:r>
            <a:r>
              <a:rPr lang="en-US" dirty="0" err="1">
                <a:latin typeface="Cambria Math" panose="02040503050406030204" pitchFamily="18" charset="0"/>
              </a:rPr>
              <a:t>h</a:t>
            </a:r>
            <a:r>
              <a:rPr lang="en-US" baseline="-25000" dirty="0" err="1">
                <a:latin typeface="Cambria Math" panose="02040503050406030204" pitchFamily="18" charset="0"/>
              </a:rPr>
              <a:t>k</a:t>
            </a:r>
            <a:r>
              <a:rPr lang="en-US" dirty="0">
                <a:latin typeface="Cambria Math" panose="02040503050406030204" pitchFamily="18" charset="0"/>
              </a:rPr>
              <a:t>(x)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3499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Bagging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5333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TRAINING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K iterations</a:t>
            </a:r>
            <a:r>
              <a:rPr lang="en-US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Select N points with replacement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Train a decision tree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Hang on to that decision tree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TESTING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each test point: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Ask all the decision trees what decision to make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Accept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458" y="103272"/>
            <a:ext cx="3167541" cy="317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135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CCAD1-039B-4DD2-BD1C-7EC79C123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– Appropriate number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E1FBA-674D-42B3-8BD2-D8F3F8F62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938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short – it depends</a:t>
            </a:r>
          </a:p>
          <a:p>
            <a:pPr marL="0" indent="0">
              <a:buNone/>
            </a:pPr>
            <a:r>
              <a:rPr lang="en-US" dirty="0"/>
              <a:t>	- Think of this as a stopping 	parameter, or something you 	can tune in your design</a:t>
            </a:r>
          </a:p>
          <a:p>
            <a:pPr marL="0" indent="0">
              <a:buNone/>
            </a:pPr>
            <a:r>
              <a:rPr lang="en-US" dirty="0"/>
              <a:t>	 - You’ll see numbers like 30, 	50, 100 used a lot…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AD1BF-5AD0-4363-923D-E6270684A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585" y="1830691"/>
            <a:ext cx="4836215" cy="434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897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11C79-3630-4B97-A723-5BCD138F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– Choosing 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07B26-6EDC-49EE-8C8A-BD218EB11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Binary decision from each tree</a:t>
            </a:r>
          </a:p>
          <a:p>
            <a:pPr marL="0" indent="0">
              <a:buNone/>
            </a:pPr>
            <a:r>
              <a:rPr lang="en-US" dirty="0"/>
              <a:t>	Take the </a:t>
            </a:r>
            <a:r>
              <a:rPr lang="en-US" i="1" dirty="0"/>
              <a:t>majority </a:t>
            </a:r>
            <a:r>
              <a:rPr lang="en-US" dirty="0"/>
              <a:t>decision</a:t>
            </a:r>
          </a:p>
        </p:txBody>
      </p:sp>
    </p:spTree>
    <p:extLst>
      <p:ext uri="{BB962C8B-B14F-4D97-AF65-F5344CB8AC3E}">
        <p14:creationId xmlns:p14="http://schemas.microsoft.com/office/powerpoint/2010/main" val="6691043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08D2F-D9BF-48F6-9732-9E745897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 – Example (walkthrough)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AD881-9F42-4552-A2D2-9F4CA2894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D83183-156A-426C-B452-0AD011E08D85}"/>
              </a:ext>
            </a:extLst>
          </p:cNvPr>
          <p:cNvGraphicFramePr>
            <a:graphicFrameLocks noGrp="1"/>
          </p:cNvGraphicFramePr>
          <p:nvPr/>
        </p:nvGraphicFramePr>
        <p:xfrm>
          <a:off x="2332385" y="2383314"/>
          <a:ext cx="752723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38">
                  <a:extLst>
                    <a:ext uri="{9D8B030D-6E8A-4147-A177-3AD203B41FA5}">
                      <a16:colId xmlns:a16="http://schemas.microsoft.com/office/drawing/2014/main" val="3819032456"/>
                    </a:ext>
                  </a:extLst>
                </a:gridCol>
                <a:gridCol w="1171740">
                  <a:extLst>
                    <a:ext uri="{9D8B030D-6E8A-4147-A177-3AD203B41FA5}">
                      <a16:colId xmlns:a16="http://schemas.microsoft.com/office/drawing/2014/main" val="493126504"/>
                    </a:ext>
                  </a:extLst>
                </a:gridCol>
                <a:gridCol w="1254538">
                  <a:extLst>
                    <a:ext uri="{9D8B030D-6E8A-4147-A177-3AD203B41FA5}">
                      <a16:colId xmlns:a16="http://schemas.microsoft.com/office/drawing/2014/main" val="1854370940"/>
                    </a:ext>
                  </a:extLst>
                </a:gridCol>
                <a:gridCol w="1254538">
                  <a:extLst>
                    <a:ext uri="{9D8B030D-6E8A-4147-A177-3AD203B41FA5}">
                      <a16:colId xmlns:a16="http://schemas.microsoft.com/office/drawing/2014/main" val="142278729"/>
                    </a:ext>
                  </a:extLst>
                </a:gridCol>
                <a:gridCol w="1254538">
                  <a:extLst>
                    <a:ext uri="{9D8B030D-6E8A-4147-A177-3AD203B41FA5}">
                      <a16:colId xmlns:a16="http://schemas.microsoft.com/office/drawing/2014/main" val="519287897"/>
                    </a:ext>
                  </a:extLst>
                </a:gridCol>
                <a:gridCol w="1254538">
                  <a:extLst>
                    <a:ext uri="{9D8B030D-6E8A-4147-A177-3AD203B41FA5}">
                      <a16:colId xmlns:a16="http://schemas.microsoft.com/office/drawing/2014/main" val="534116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00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Size (Sq. Ft.)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# Bed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# Bath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Year Built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Price ($)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Single Family?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0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8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450,000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25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250,000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97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62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908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9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1572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3E6075-7060-4915-9D7C-242813BB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2176EEC-6048-4E7F-94E2-4B6D3AD379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Build a group of models H(x) = h</a:t>
                </a:r>
                <a:r>
                  <a:rPr lang="en-US" baseline="-25000" dirty="0">
                    <a:latin typeface="Cambria Math" panose="02040503050406030204" pitchFamily="18" charset="0"/>
                  </a:rPr>
                  <a:t>1</a:t>
                </a:r>
                <a:r>
                  <a:rPr lang="en-US" dirty="0">
                    <a:latin typeface="Cambria Math" panose="02040503050406030204" pitchFamily="18" charset="0"/>
                  </a:rPr>
                  <a:t>(x), h</a:t>
                </a:r>
                <a:r>
                  <a:rPr lang="en-US" baseline="-25000" dirty="0">
                    <a:latin typeface="Cambria Math" panose="02040503050406030204" pitchFamily="18" charset="0"/>
                  </a:rPr>
                  <a:t>2</a:t>
                </a:r>
                <a:r>
                  <a:rPr lang="en-US" dirty="0">
                    <a:latin typeface="Cambria Math" panose="02040503050406030204" pitchFamily="18" charset="0"/>
                  </a:rPr>
                  <a:t>(x), … </a:t>
                </a:r>
                <a:r>
                  <a:rPr lang="en-US" dirty="0" err="1">
                    <a:latin typeface="Cambria Math" panose="02040503050406030204" pitchFamily="18" charset="0"/>
                  </a:rPr>
                  <a:t>h</a:t>
                </a:r>
                <a:r>
                  <a:rPr lang="en-US" baseline="-25000" dirty="0" err="1">
                    <a:latin typeface="Cambria Math" panose="02040503050406030204" pitchFamily="18" charset="0"/>
                  </a:rPr>
                  <a:t>k</a:t>
                </a:r>
                <a:r>
                  <a:rPr lang="en-US" dirty="0">
                    <a:latin typeface="Cambria Math" panose="02040503050406030204" pitchFamily="18" charset="0"/>
                  </a:rPr>
                  <a:t>(x)</a:t>
                </a: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2176EEC-6048-4E7F-94E2-4B6D3AD37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8583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0B50-77E2-43F1-A616-DA67ABC4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E749-5DAC-4D58-890C-D393F5D82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8435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0B50-77E2-43F1-A616-DA67ABC4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E749-5DAC-4D58-890C-D393F5D82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Reducing the variance?</a:t>
            </a:r>
          </a:p>
        </p:txBody>
      </p:sp>
    </p:spTree>
    <p:extLst>
      <p:ext uri="{BB962C8B-B14F-4D97-AF65-F5344CB8AC3E}">
        <p14:creationId xmlns:p14="http://schemas.microsoft.com/office/powerpoint/2010/main" val="21845967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0B50-77E2-43F1-A616-DA67ABC4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E749-5DAC-4D58-890C-D393F5D82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Reducing the variance</a:t>
            </a:r>
          </a:p>
          <a:p>
            <a:pPr marL="0" indent="0">
              <a:buNone/>
            </a:pPr>
            <a:r>
              <a:rPr lang="en-US" dirty="0"/>
              <a:t>	Variance – Sensitivity to </a:t>
            </a:r>
            <a:r>
              <a:rPr lang="en-US" i="1" dirty="0"/>
              <a:t>the training set</a:t>
            </a:r>
          </a:p>
          <a:p>
            <a:pPr marL="0" indent="0">
              <a:buNone/>
            </a:pPr>
            <a:r>
              <a:rPr lang="en-US" i="1" dirty="0"/>
              <a:t>	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890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DB273-B86D-4891-8A58-4FA3DD7C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Adding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01754-0E7F-4979-AC90-B953B7CD8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decide the order of our splits?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we decide the location of splits?</a:t>
            </a:r>
          </a:p>
          <a:p>
            <a:pPr marL="0" indent="0">
              <a:buNone/>
            </a:pPr>
            <a:r>
              <a:rPr lang="en-US" dirty="0"/>
              <a:t>	With continuous variables?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we know we’re done?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695ED-2C49-48CC-81E6-5A8F426D1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383" y="1862070"/>
            <a:ext cx="4187417" cy="427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617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0B50-77E2-43F1-A616-DA67ABC4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E749-5DAC-4D58-890C-D393F5D82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Reducing the variance</a:t>
            </a:r>
          </a:p>
          <a:p>
            <a:pPr marL="0" indent="0">
              <a:buNone/>
            </a:pPr>
            <a:r>
              <a:rPr lang="en-US" dirty="0"/>
              <a:t>	Variance – Sensitivity to </a:t>
            </a:r>
            <a:r>
              <a:rPr lang="en-US" i="1" dirty="0"/>
              <a:t>the training set</a:t>
            </a:r>
          </a:p>
          <a:p>
            <a:pPr marL="0" indent="0">
              <a:buNone/>
            </a:pPr>
            <a:r>
              <a:rPr lang="en-US" i="1" dirty="0"/>
              <a:t>	Yes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Reducing the bias?</a:t>
            </a:r>
          </a:p>
        </p:txBody>
      </p:sp>
    </p:spTree>
    <p:extLst>
      <p:ext uri="{BB962C8B-B14F-4D97-AF65-F5344CB8AC3E}">
        <p14:creationId xmlns:p14="http://schemas.microsoft.com/office/powerpoint/2010/main" val="17081420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0B50-77E2-43F1-A616-DA67ABC4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E749-5DAC-4D58-890C-D393F5D82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Reducing the variance</a:t>
            </a:r>
          </a:p>
          <a:p>
            <a:pPr marL="0" indent="0">
              <a:buNone/>
            </a:pPr>
            <a:r>
              <a:rPr lang="en-US" dirty="0"/>
              <a:t>	Variance – Sensitivity to </a:t>
            </a:r>
            <a:r>
              <a:rPr lang="en-US" i="1" dirty="0"/>
              <a:t>the training set</a:t>
            </a:r>
          </a:p>
          <a:p>
            <a:pPr marL="0" indent="0">
              <a:buNone/>
            </a:pPr>
            <a:r>
              <a:rPr lang="en-US" i="1" dirty="0"/>
              <a:t>	Yes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Reducing the bias</a:t>
            </a:r>
          </a:p>
          <a:p>
            <a:pPr marL="0" indent="0">
              <a:buNone/>
            </a:pPr>
            <a:r>
              <a:rPr lang="en-US" dirty="0"/>
              <a:t>	Bias – Sensitivity </a:t>
            </a:r>
            <a:r>
              <a:rPr lang="en-US" i="1" dirty="0"/>
              <a:t> to the model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625611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1D83-6E54-4B16-BF6E-4486138A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 -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3295B-1BF2-4405-AF34-4CC09F1DB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have aggregated models helping reduce the variance, but how can we reduce the bias?</a:t>
            </a:r>
          </a:p>
          <a:p>
            <a:pPr marL="0" indent="0">
              <a:buNone/>
            </a:pPr>
            <a:r>
              <a:rPr lang="en-US" dirty="0"/>
              <a:t>	Bias – Sensitivity </a:t>
            </a:r>
            <a:r>
              <a:rPr lang="en-US" i="1" dirty="0"/>
              <a:t>to the model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611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1D83-6E54-4B16-BF6E-4486138A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 -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3295B-1BF2-4405-AF34-4CC09F1DB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have aggregated models helping reduce the variance, but how can we reduce the bias?</a:t>
            </a:r>
          </a:p>
          <a:p>
            <a:pPr marL="0" indent="0">
              <a:buNone/>
            </a:pPr>
            <a:r>
              <a:rPr lang="en-US" dirty="0"/>
              <a:t>	Bias – Sensitivity </a:t>
            </a:r>
            <a:r>
              <a:rPr lang="en-US" i="1" dirty="0"/>
              <a:t>to the model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Looking at some example trees…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D9710-F51C-45F2-B6E8-5C724791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599" y="2637183"/>
            <a:ext cx="2916201" cy="422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992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EAB6F-9828-4E3B-B6C9-B8F580431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 – Reducing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4E8E3-266B-44A0-95AE-E57D72EB4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033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trees are demonstrating high correlation</a:t>
            </a:r>
          </a:p>
          <a:p>
            <a:pPr marL="0" indent="0">
              <a:buNone/>
            </a:pPr>
            <a:r>
              <a:rPr lang="en-US" dirty="0"/>
              <a:t>	 - Many of our trees are using an 	identical splitting point for the first 	decision!</a:t>
            </a:r>
          </a:p>
          <a:p>
            <a:pPr marL="0" indent="0">
              <a:buNone/>
            </a:pPr>
            <a:r>
              <a:rPr lang="en-US" dirty="0"/>
              <a:t>	 - This correlation is a source of bias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to force the trees to care about different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28C52-60AC-4076-8BE1-D16ECDAD9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539" y="1690688"/>
            <a:ext cx="3495261" cy="505893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C57BC47-6CAA-40F0-967A-0D32C4DB9F3D}"/>
              </a:ext>
            </a:extLst>
          </p:cNvPr>
          <p:cNvSpPr/>
          <p:nvPr/>
        </p:nvSpPr>
        <p:spPr>
          <a:xfrm>
            <a:off x="7815263" y="1614488"/>
            <a:ext cx="1123950" cy="1401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1EE997-55BA-496A-A2BC-578E7A83DD60}"/>
              </a:ext>
            </a:extLst>
          </p:cNvPr>
          <p:cNvSpPr/>
          <p:nvPr/>
        </p:nvSpPr>
        <p:spPr>
          <a:xfrm>
            <a:off x="9035083" y="1547813"/>
            <a:ext cx="1123950" cy="1401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DFE4BE-FDD6-45DB-9337-436D64BE168A}"/>
              </a:ext>
            </a:extLst>
          </p:cNvPr>
          <p:cNvSpPr/>
          <p:nvPr/>
        </p:nvSpPr>
        <p:spPr>
          <a:xfrm>
            <a:off x="7858539" y="4182053"/>
            <a:ext cx="1123950" cy="1401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AB994A-3688-4558-B96A-176371446B3B}"/>
              </a:ext>
            </a:extLst>
          </p:cNvPr>
          <p:cNvSpPr/>
          <p:nvPr/>
        </p:nvSpPr>
        <p:spPr>
          <a:xfrm>
            <a:off x="8982489" y="4182052"/>
            <a:ext cx="1123950" cy="1401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6E70F2-325E-496C-AE75-AA15233247A0}"/>
              </a:ext>
            </a:extLst>
          </p:cNvPr>
          <p:cNvSpPr/>
          <p:nvPr/>
        </p:nvSpPr>
        <p:spPr>
          <a:xfrm>
            <a:off x="7863302" y="5490730"/>
            <a:ext cx="1123950" cy="1401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0B77FE-4B85-4069-B4DA-211049ED8BBB}"/>
              </a:ext>
            </a:extLst>
          </p:cNvPr>
          <p:cNvSpPr/>
          <p:nvPr/>
        </p:nvSpPr>
        <p:spPr>
          <a:xfrm>
            <a:off x="9025765" y="5490730"/>
            <a:ext cx="1123950" cy="1401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F84711-3CCA-4B6D-BA76-F21FA7969D21}"/>
              </a:ext>
            </a:extLst>
          </p:cNvPr>
          <p:cNvSpPr/>
          <p:nvPr/>
        </p:nvSpPr>
        <p:spPr>
          <a:xfrm>
            <a:off x="10188228" y="5456237"/>
            <a:ext cx="1123950" cy="1401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882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2FF6-90A1-4931-B6CD-5606E8DDA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 – Feature Subsets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02C27-195A-4700-AB98-558CE5DE7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Within the bagging loop, force each split to be made based on a </a:t>
            </a:r>
            <a:r>
              <a:rPr lang="en-US" i="1" dirty="0"/>
              <a:t>subset</a:t>
            </a:r>
            <a:r>
              <a:rPr lang="en-US" dirty="0"/>
              <a:t> of features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C7DC4C-6572-4C69-8FE1-9FCBF2BFA990}"/>
              </a:ext>
            </a:extLst>
          </p:cNvPr>
          <p:cNvGraphicFramePr>
            <a:graphicFrameLocks noGrp="1"/>
          </p:cNvGraphicFramePr>
          <p:nvPr/>
        </p:nvGraphicFramePr>
        <p:xfrm>
          <a:off x="2332385" y="3256915"/>
          <a:ext cx="752723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38">
                  <a:extLst>
                    <a:ext uri="{9D8B030D-6E8A-4147-A177-3AD203B41FA5}">
                      <a16:colId xmlns:a16="http://schemas.microsoft.com/office/drawing/2014/main" val="3819032456"/>
                    </a:ext>
                  </a:extLst>
                </a:gridCol>
                <a:gridCol w="1171740">
                  <a:extLst>
                    <a:ext uri="{9D8B030D-6E8A-4147-A177-3AD203B41FA5}">
                      <a16:colId xmlns:a16="http://schemas.microsoft.com/office/drawing/2014/main" val="493126504"/>
                    </a:ext>
                  </a:extLst>
                </a:gridCol>
                <a:gridCol w="1254538">
                  <a:extLst>
                    <a:ext uri="{9D8B030D-6E8A-4147-A177-3AD203B41FA5}">
                      <a16:colId xmlns:a16="http://schemas.microsoft.com/office/drawing/2014/main" val="1854370940"/>
                    </a:ext>
                  </a:extLst>
                </a:gridCol>
                <a:gridCol w="1254538">
                  <a:extLst>
                    <a:ext uri="{9D8B030D-6E8A-4147-A177-3AD203B41FA5}">
                      <a16:colId xmlns:a16="http://schemas.microsoft.com/office/drawing/2014/main" val="142278729"/>
                    </a:ext>
                  </a:extLst>
                </a:gridCol>
                <a:gridCol w="1254538">
                  <a:extLst>
                    <a:ext uri="{9D8B030D-6E8A-4147-A177-3AD203B41FA5}">
                      <a16:colId xmlns:a16="http://schemas.microsoft.com/office/drawing/2014/main" val="519287897"/>
                    </a:ext>
                  </a:extLst>
                </a:gridCol>
                <a:gridCol w="1254538">
                  <a:extLst>
                    <a:ext uri="{9D8B030D-6E8A-4147-A177-3AD203B41FA5}">
                      <a16:colId xmlns:a16="http://schemas.microsoft.com/office/drawing/2014/main" val="534116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00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Size (Sq. Ft.)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# Bed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# Bath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Year Built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Price ($)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Single Family?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0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8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450,000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25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250,000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97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62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908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9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5732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73425"/>
          </a:xfrm>
        </p:spPr>
        <p:txBody>
          <a:bodyPr/>
          <a:lstStyle/>
          <a:p>
            <a:r>
              <a:rPr lang="en-US" dirty="0"/>
              <a:t>Ensemble Methods– Random Forests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426"/>
            <a:ext cx="10515600" cy="57845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TRAINING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M iterations: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Select N’ points with replacement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Train a decision tree: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For each split: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Choose F features to split on: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	Choose your best split from them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Hang on to that decision tree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TESTING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each test point: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Ask all the decision trees what decision to make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Accept Y</a:t>
            </a:r>
          </a:p>
        </p:txBody>
      </p:sp>
    </p:spTree>
    <p:extLst>
      <p:ext uri="{BB962C8B-B14F-4D97-AF65-F5344CB8AC3E}">
        <p14:creationId xmlns:p14="http://schemas.microsoft.com/office/powerpoint/2010/main" val="16873574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4A319-8B9B-4B20-8306-5FCDD83B6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 – Choosing # Features (F)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3F1CD-309C-4A49-9832-7F642CF21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short – it depends!</a:t>
            </a:r>
          </a:p>
          <a:p>
            <a:pPr marL="0" indent="0">
              <a:buNone/>
            </a:pPr>
            <a:r>
              <a:rPr lang="en-US" dirty="0"/>
              <a:t>	 - Treat this as a tuning parameter</a:t>
            </a:r>
          </a:p>
          <a:p>
            <a:pPr marL="0" indent="0">
              <a:buNone/>
            </a:pPr>
            <a:r>
              <a:rPr lang="en-US" dirty="0"/>
              <a:t>		-  Similar to K in KNN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Sqrt(|X|) is a good</a:t>
            </a:r>
          </a:p>
          <a:p>
            <a:pPr marL="0" indent="0">
              <a:buNone/>
            </a:pPr>
            <a:r>
              <a:rPr lang="en-US" dirty="0"/>
              <a:t>default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29B588-188F-4494-9573-CA9038AEA9B3}"/>
              </a:ext>
            </a:extLst>
          </p:cNvPr>
          <p:cNvGraphicFramePr>
            <a:graphicFrameLocks noGrp="1"/>
          </p:cNvGraphicFramePr>
          <p:nvPr/>
        </p:nvGraphicFramePr>
        <p:xfrm>
          <a:off x="4108176" y="3438939"/>
          <a:ext cx="752723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38">
                  <a:extLst>
                    <a:ext uri="{9D8B030D-6E8A-4147-A177-3AD203B41FA5}">
                      <a16:colId xmlns:a16="http://schemas.microsoft.com/office/drawing/2014/main" val="3819032456"/>
                    </a:ext>
                  </a:extLst>
                </a:gridCol>
                <a:gridCol w="1171740">
                  <a:extLst>
                    <a:ext uri="{9D8B030D-6E8A-4147-A177-3AD203B41FA5}">
                      <a16:colId xmlns:a16="http://schemas.microsoft.com/office/drawing/2014/main" val="493126504"/>
                    </a:ext>
                  </a:extLst>
                </a:gridCol>
                <a:gridCol w="1254538">
                  <a:extLst>
                    <a:ext uri="{9D8B030D-6E8A-4147-A177-3AD203B41FA5}">
                      <a16:colId xmlns:a16="http://schemas.microsoft.com/office/drawing/2014/main" val="1854370940"/>
                    </a:ext>
                  </a:extLst>
                </a:gridCol>
                <a:gridCol w="1254538">
                  <a:extLst>
                    <a:ext uri="{9D8B030D-6E8A-4147-A177-3AD203B41FA5}">
                      <a16:colId xmlns:a16="http://schemas.microsoft.com/office/drawing/2014/main" val="142278729"/>
                    </a:ext>
                  </a:extLst>
                </a:gridCol>
                <a:gridCol w="1254538">
                  <a:extLst>
                    <a:ext uri="{9D8B030D-6E8A-4147-A177-3AD203B41FA5}">
                      <a16:colId xmlns:a16="http://schemas.microsoft.com/office/drawing/2014/main" val="519287897"/>
                    </a:ext>
                  </a:extLst>
                </a:gridCol>
                <a:gridCol w="1254538">
                  <a:extLst>
                    <a:ext uri="{9D8B030D-6E8A-4147-A177-3AD203B41FA5}">
                      <a16:colId xmlns:a16="http://schemas.microsoft.com/office/drawing/2014/main" val="534116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00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Size (Sq. Ft.)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# Bed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# Bath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Year Built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Price ($)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Single Family?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0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8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450,000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25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250,000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97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62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908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9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4895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39993-7DF3-4759-8223-EBEB3BA9B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16EAD-C288-43F6-A77A-CF6E0F932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We’re building all of these ideas on “Dumb” models, but surely we can do better?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goodness comes out through aggregation, but some models may be “better” than others</a:t>
            </a:r>
          </a:p>
          <a:p>
            <a:pPr marL="0" indent="0">
              <a:buNone/>
            </a:pPr>
            <a:r>
              <a:rPr lang="en-US" dirty="0"/>
              <a:t>	 - Can we try to trust these models more?</a:t>
            </a:r>
          </a:p>
        </p:txBody>
      </p:sp>
    </p:spTree>
    <p:extLst>
      <p:ext uri="{BB962C8B-B14F-4D97-AF65-F5344CB8AC3E}">
        <p14:creationId xmlns:p14="http://schemas.microsoft.com/office/powerpoint/2010/main" val="28624517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7127E2-AEDA-4852-B854-17EA372C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ACE88E-23B2-460A-A320-3583C476C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95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0C14-0DAD-469B-BA4F-85072F67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-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1DB57-3074-42F0-9B50-F2C761807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measure of the impurity / messiness / chaos of a set of examples</a:t>
            </a:r>
          </a:p>
        </p:txBody>
      </p:sp>
    </p:spTree>
    <p:extLst>
      <p:ext uri="{BB962C8B-B14F-4D97-AF65-F5344CB8AC3E}">
        <p14:creationId xmlns:p14="http://schemas.microsoft.com/office/powerpoint/2010/main" val="28732897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0D6270-A6EC-4C08-8305-356ACEA6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Interlude – A Weak Learner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95578C-4046-4E34-AC00-03DCC4964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Assumptions – 	binary classification problem</a:t>
            </a:r>
          </a:p>
          <a:p>
            <a:pPr marL="0" indent="0">
              <a:buNone/>
            </a:pPr>
            <a:r>
              <a:rPr lang="en-US" dirty="0"/>
              <a:t>			both classes are 50% likely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715985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0D6270-A6EC-4C08-8305-356ACEA6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 – A Weak Learner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895578C-4046-4E34-AC00-03DCC4964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Assumptions - 	binary classification problem</a:t>
                </a:r>
              </a:p>
              <a:p>
                <a:pPr marL="0" indent="0">
                  <a:buNone/>
                </a:pPr>
                <a:r>
                  <a:rPr lang="en-US" dirty="0"/>
                  <a:t>			both classes are 50% likely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Expectations - 	A random guess model gets 50% accuracy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∗∑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1…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895578C-4046-4E34-AC00-03DCC4964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4695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0D6270-A6EC-4C08-8305-356ACEA6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 – A Weak Learner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95578C-4046-4E34-AC00-03DCC4964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Assumptions - 	binary classification problem</a:t>
            </a:r>
          </a:p>
          <a:p>
            <a:pPr marL="0" indent="0">
              <a:buNone/>
            </a:pPr>
            <a:r>
              <a:rPr lang="en-US" dirty="0"/>
              <a:t>			both classes are 50% likely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Expectations - 	A random guess model gets 50% accuracy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“weak” learning model would perform slightly better than chance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We can only determine this through training accuracy / error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071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7BCF3-0899-49E7-8786-17417669D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Learner – Decision Stump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31533-F305-41B8-87D5-C6D440B11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1-layer decision tree (a.k.a. a decision tree with a single split)</a:t>
            </a:r>
          </a:p>
          <a:p>
            <a:pPr marL="0" indent="0">
              <a:buNone/>
            </a:pPr>
            <a:r>
              <a:rPr lang="en-US" dirty="0"/>
              <a:t>Entropy = -p * log</a:t>
            </a:r>
            <a:r>
              <a:rPr lang="en-US" baseline="-25000" dirty="0"/>
              <a:t>2</a:t>
            </a:r>
            <a:r>
              <a:rPr lang="en-US" dirty="0"/>
              <a:t>(p) – (1-p) * log</a:t>
            </a:r>
            <a:r>
              <a:rPr lang="en-US" baseline="-25000" dirty="0"/>
              <a:t>2</a:t>
            </a:r>
            <a:r>
              <a:rPr lang="en-US" dirty="0"/>
              <a:t>(1-p)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026" name="Picture 2" descr="https://upload.wikimedia.org/wikipedia/commons/thumb/c/cf/Decision_stump.svg/1920px-Decision_stump.svg.png">
            <a:extLst>
              <a:ext uri="{FF2B5EF4-FFF2-40B4-BE49-F238E27FC236}">
                <a16:creationId xmlns:a16="http://schemas.microsoft.com/office/drawing/2014/main" id="{92C942B9-AAC3-4DBC-A815-793175D05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139" y="2882500"/>
            <a:ext cx="7447722" cy="268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823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7BCF3-0899-49E7-8786-17417669D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Learner – Decision Stump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31533-F305-41B8-87D5-C6D440B11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1-layer decision tree (a.k.a. a decision tree with a single split)</a:t>
            </a:r>
          </a:p>
          <a:p>
            <a:pPr marL="0" indent="0">
              <a:buNone/>
            </a:pPr>
            <a:r>
              <a:rPr lang="en-US" dirty="0"/>
              <a:t>Entropy = -p * log</a:t>
            </a:r>
            <a:r>
              <a:rPr lang="en-US" baseline="-25000" dirty="0"/>
              <a:t>2</a:t>
            </a:r>
            <a:r>
              <a:rPr lang="en-US" dirty="0"/>
              <a:t>(p) – (1-p) * log</a:t>
            </a:r>
            <a:r>
              <a:rPr lang="en-US" baseline="-25000" dirty="0"/>
              <a:t>2</a:t>
            </a:r>
            <a:r>
              <a:rPr lang="en-US" dirty="0"/>
              <a:t>(1-p)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could serve as a restriction on # dimensions, tree size for random forest!	</a:t>
            </a:r>
          </a:p>
        </p:txBody>
      </p:sp>
      <p:pic>
        <p:nvPicPr>
          <p:cNvPr id="1026" name="Picture 2" descr="https://upload.wikimedia.org/wikipedia/commons/thumb/c/cf/Decision_stump.svg/1920px-Decision_stump.svg.png">
            <a:extLst>
              <a:ext uri="{FF2B5EF4-FFF2-40B4-BE49-F238E27FC236}">
                <a16:creationId xmlns:a16="http://schemas.microsoft.com/office/drawing/2014/main" id="{92C942B9-AAC3-4DBC-A815-793175D05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139" y="2997730"/>
            <a:ext cx="7447722" cy="268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2767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1A3E5A-49F9-4D1F-A81B-B64185AA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 - Boosting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3E8543-3307-4792-84D9-D9D21180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 animals are equal, but some animals are more equal than others.</a:t>
            </a:r>
          </a:p>
          <a:p>
            <a:pPr marL="0" indent="0">
              <a:buNone/>
            </a:pPr>
            <a:r>
              <a:rPr lang="en-US" dirty="0"/>
              <a:t>	- George Orwell (Animal Farm, Chapter 10)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6896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1A3E5A-49F9-4D1F-A81B-B64185AA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 - Boosting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3E8543-3307-4792-84D9-D9D21180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 animals are equal, but some animals are more equal than others.</a:t>
            </a:r>
          </a:p>
          <a:p>
            <a:pPr marL="0" indent="0">
              <a:buNone/>
            </a:pPr>
            <a:r>
              <a:rPr lang="en-US" dirty="0"/>
              <a:t>	- George Orwell (Animal Farm, Chapter 10)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All classifiers are equal, but some classifiers are more equal than others.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an ensemble classifier, can we favor some of the individual classifiers more than others?</a:t>
            </a:r>
          </a:p>
        </p:txBody>
      </p:sp>
    </p:spTree>
    <p:extLst>
      <p:ext uri="{BB962C8B-B14F-4D97-AF65-F5344CB8AC3E}">
        <p14:creationId xmlns:p14="http://schemas.microsoft.com/office/powerpoint/2010/main" val="32325896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05D36-95AC-4A8C-8E43-3EF075E7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– Favoring Certain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B27135-31E5-4E55-BA4D-2675D8758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Create a bunch of classifiers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i="1" dirty="0"/>
                  <a:t>Weight</a:t>
                </a:r>
                <a:r>
                  <a:rPr lang="en-US" dirty="0"/>
                  <a:t> each model </a:t>
                </a:r>
                <a:r>
                  <a:rPr lang="en-US" i="1" dirty="0"/>
                  <a:t>k</a:t>
                </a:r>
                <a:r>
                  <a:rPr lang="en-US" dirty="0"/>
                  <a:t> based on how accurate it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	becomes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l-GR"/>
                            <m:t>α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B27135-31E5-4E55-BA4D-2675D8758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13311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for Individual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2E326-FA30-45CB-B4E7-044E67169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64FB1-5666-428C-8BED-FF1932D35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0" y="1825625"/>
            <a:ext cx="43243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052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for Individual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2E326-FA30-45CB-B4E7-044E67169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644816-0C48-4BDC-8A7D-902A110E7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2082006"/>
            <a:ext cx="38862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01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0C14-0DAD-469B-BA4F-85072F67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-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1DB57-3074-42F0-9B50-F2C761807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measure of the impurity / messiness / chaos of a set of examples</a:t>
            </a:r>
          </a:p>
          <a:p>
            <a:pPr marL="0" indent="0">
              <a:buNone/>
            </a:pPr>
            <a:r>
              <a:rPr lang="en-US" dirty="0"/>
              <a:t>Entropy = ∑</a:t>
            </a:r>
            <a:r>
              <a:rPr lang="en-US" baseline="-25000" dirty="0"/>
              <a:t>c=1…n</a:t>
            </a:r>
            <a:r>
              <a:rPr lang="en-US" dirty="0"/>
              <a:t> [-p</a:t>
            </a:r>
            <a:r>
              <a:rPr lang="en-US" baseline="-25000" dirty="0"/>
              <a:t>c</a:t>
            </a:r>
            <a:r>
              <a:rPr lang="en-US" dirty="0"/>
              <a:t> * log</a:t>
            </a:r>
            <a:r>
              <a:rPr lang="en-US" baseline="-25000" dirty="0"/>
              <a:t>2</a:t>
            </a:r>
            <a:r>
              <a:rPr lang="en-US" dirty="0"/>
              <a:t>(p</a:t>
            </a:r>
            <a:r>
              <a:rPr lang="en-US" baseline="-25000" dirty="0"/>
              <a:t>c</a:t>
            </a:r>
            <a:r>
              <a:rPr lang="en-US" dirty="0"/>
              <a:t>)]</a:t>
            </a:r>
          </a:p>
          <a:p>
            <a:pPr marL="0" indent="0">
              <a:buNone/>
            </a:pPr>
            <a:r>
              <a:rPr lang="en-US" dirty="0"/>
              <a:t>C for each possible class</a:t>
            </a:r>
          </a:p>
          <a:p>
            <a:pPr marL="0" indent="0">
              <a:buNone/>
            </a:pPr>
            <a:r>
              <a:rPr lang="en-US" dirty="0"/>
              <a:t>In the binary case…</a:t>
            </a:r>
          </a:p>
          <a:p>
            <a:pPr marL="0" indent="0">
              <a:buNone/>
            </a:pPr>
            <a:r>
              <a:rPr lang="en-US" dirty="0"/>
              <a:t>Entropy = -p * log</a:t>
            </a:r>
            <a:r>
              <a:rPr lang="en-US" baseline="-25000" dirty="0"/>
              <a:t>2</a:t>
            </a:r>
            <a:r>
              <a:rPr lang="en-US" dirty="0"/>
              <a:t>(p) – (1-p) * log</a:t>
            </a:r>
            <a:r>
              <a:rPr lang="en-US" baseline="-25000" dirty="0"/>
              <a:t>2</a:t>
            </a:r>
            <a:r>
              <a:rPr lang="en-US" dirty="0"/>
              <a:t>(1-p)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at p = 1? p = 0? p = 0.5?</a:t>
            </a:r>
          </a:p>
          <a:p>
            <a:pPr marL="0" indent="0">
              <a:buNone/>
            </a:pPr>
            <a:r>
              <a:rPr lang="en-US" dirty="0"/>
              <a:t>Minimum – perfect isolation of one class, Entropy = 0</a:t>
            </a:r>
          </a:p>
          <a:p>
            <a:pPr marL="0" indent="0">
              <a:buNone/>
            </a:pPr>
            <a:r>
              <a:rPr lang="en-US" dirty="0"/>
              <a:t>Maximum – perfect split of data, Entropy = 1</a:t>
            </a:r>
          </a:p>
        </p:txBody>
      </p:sp>
      <p:pic>
        <p:nvPicPr>
          <p:cNvPr id="5" name="Picture 2" descr="Binary entropy function - Wikipedia">
            <a:extLst>
              <a:ext uri="{FF2B5EF4-FFF2-40B4-BE49-F238E27FC236}">
                <a16:creationId xmlns:a16="http://schemas.microsoft.com/office/drawing/2014/main" id="{138BF0EB-C36E-4E99-BB06-523660C1A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600" y="2543175"/>
            <a:ext cx="2997200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2336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for Individual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A644816-0C48-4BDC-8A7D-902A110E7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082006"/>
            <a:ext cx="38862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93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for Individual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Err = 3</a:t>
                </a:r>
              </a:p>
              <a:p>
                <a:pPr marL="0" indent="0">
                  <a:buNone/>
                </a:pPr>
                <a:r>
                  <a:rPr lang="en-US" dirty="0"/>
                  <a:t>Error range = [0, ∞]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A644816-0C48-4BDC-8A7D-902A110E7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082006"/>
            <a:ext cx="38862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337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D1A89-E4B6-41AB-8C85-B1F5D126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Weights for Individual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298861-0798-456F-84C5-E150D0557E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mtClean="0"/>
                        <m:t>α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𝑒𝑟𝑟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Grows for low error</a:t>
                </a:r>
              </a:p>
              <a:p>
                <a:pPr marL="0" indent="0">
                  <a:buNone/>
                </a:pPr>
                <a:r>
                  <a:rPr lang="en-US" dirty="0"/>
                  <a:t>Approaches 0 for error .5 (chance)</a:t>
                </a:r>
              </a:p>
              <a:p>
                <a:pPr marL="0" indent="0">
                  <a:buNone/>
                </a:pPr>
                <a:r>
                  <a:rPr lang="en-US" dirty="0"/>
                  <a:t>Negative penalty for high error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298861-0798-456F-84C5-E150D0557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1AFCE80-F24E-4C42-939D-654E4C305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447" y="1992243"/>
            <a:ext cx="5514353" cy="401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553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39993-7DF3-4759-8223-EBEB3BA9B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16EAD-C288-43F6-A77A-CF6E0F932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We’re building all of these ideas on “Dumb” models, but surely we can do better?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goodness comes out through aggregation, but some models may be “better” than others</a:t>
            </a:r>
          </a:p>
          <a:p>
            <a:pPr marL="0" indent="0">
              <a:buNone/>
            </a:pPr>
            <a:r>
              <a:rPr lang="en-US" dirty="0"/>
              <a:t>	 - Can we try to trust these models more?</a:t>
            </a:r>
          </a:p>
        </p:txBody>
      </p:sp>
    </p:spTree>
    <p:extLst>
      <p:ext uri="{BB962C8B-B14F-4D97-AF65-F5344CB8AC3E}">
        <p14:creationId xmlns:p14="http://schemas.microsoft.com/office/powerpoint/2010/main" val="6654103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7127E2-AEDA-4852-B854-17EA372C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ACE88E-23B2-460A-A320-3583C476C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46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1A3E5A-49F9-4D1F-A81B-B64185AA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 - Boosting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3E8543-3307-4792-84D9-D9D21180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 animals are equal, but some animals are more equal than others.</a:t>
            </a:r>
          </a:p>
          <a:p>
            <a:pPr marL="0" indent="0">
              <a:buNone/>
            </a:pPr>
            <a:r>
              <a:rPr lang="en-US" dirty="0"/>
              <a:t>	- George Orwell (Animal Farm, Chapter 10)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9623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1A3E5A-49F9-4D1F-A81B-B64185AA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 - Boosting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3E8543-3307-4792-84D9-D9D21180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 animals are equal, but some animals are more equal than others.</a:t>
            </a:r>
          </a:p>
          <a:p>
            <a:pPr marL="0" indent="0">
              <a:buNone/>
            </a:pPr>
            <a:r>
              <a:rPr lang="en-US" dirty="0"/>
              <a:t>	- George Orwell (Animal Farm, Chapter 10)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All classifiers are equal, but some classifiers are more equal than others.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an ensemble classifier, can we favor some of the individual classifiers more than others?</a:t>
            </a:r>
          </a:p>
        </p:txBody>
      </p:sp>
    </p:spTree>
    <p:extLst>
      <p:ext uri="{BB962C8B-B14F-4D97-AF65-F5344CB8AC3E}">
        <p14:creationId xmlns:p14="http://schemas.microsoft.com/office/powerpoint/2010/main" val="15520762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05D36-95AC-4A8C-8E43-3EF075E7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– Favoring Certain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B27135-31E5-4E55-BA4D-2675D8758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Create a bunch of classifiers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i="1" dirty="0"/>
                  <a:t>Weight</a:t>
                </a:r>
                <a:r>
                  <a:rPr lang="en-US" dirty="0"/>
                  <a:t> each model </a:t>
                </a:r>
                <a:r>
                  <a:rPr lang="en-US" i="1" dirty="0"/>
                  <a:t>k</a:t>
                </a:r>
                <a:r>
                  <a:rPr lang="en-US" dirty="0"/>
                  <a:t> based on how accurate it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	becomes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l-GR"/>
                            <m:t>α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B27135-31E5-4E55-BA4D-2675D8758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67417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for Individual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2E326-FA30-45CB-B4E7-044E67169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64FB1-5666-428C-8BED-FF1932D35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0" y="1825625"/>
            <a:ext cx="43243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291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for Individual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2E326-FA30-45CB-B4E7-044E67169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644816-0C48-4BDC-8A7D-902A110E7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2082006"/>
            <a:ext cx="38862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622 - S19">
      <a:majorFont>
        <a:latin typeface="Dosi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0CF3D16-3A7F-4B3B-BD2E-71704CD0A25E}" vid="{CED1913D-36AD-4060-BDF1-31802AEEA2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CSCI 5622 - 19Spring - Template</Template>
  <TotalTime>668</TotalTime>
  <Words>4806</Words>
  <Application>Microsoft Office PowerPoint</Application>
  <PresentationFormat>Widescreen</PresentationFormat>
  <Paragraphs>936</Paragraphs>
  <Slides>145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52" baseType="lpstr">
      <vt:lpstr>Arial</vt:lpstr>
      <vt:lpstr>Calibri</vt:lpstr>
      <vt:lpstr>Cambria Math</vt:lpstr>
      <vt:lpstr>Consolas</vt:lpstr>
      <vt:lpstr>Dosis</vt:lpstr>
      <vt:lpstr>Petrona</vt:lpstr>
      <vt:lpstr>Office Theme</vt:lpstr>
      <vt:lpstr>Non-Parametric Models</vt:lpstr>
      <vt:lpstr>Machine Decision Making - 101</vt:lpstr>
      <vt:lpstr>Machine Decision Making - Tennis</vt:lpstr>
      <vt:lpstr>Machine Decision Making - 201</vt:lpstr>
      <vt:lpstr>Decision Trees – Adding Complexity</vt:lpstr>
      <vt:lpstr>Decision Trees – Adding Complexity</vt:lpstr>
      <vt:lpstr>Decision Trees – Adding Complexity</vt:lpstr>
      <vt:lpstr>Decision Trees - Entropy</vt:lpstr>
      <vt:lpstr>Decision Trees - Entropy</vt:lpstr>
      <vt:lpstr>Decision Trees - Entropy</vt:lpstr>
      <vt:lpstr>Decision Trees – Minimizing Entropy</vt:lpstr>
      <vt:lpstr>Decision Trees – Minimizing Entropy</vt:lpstr>
      <vt:lpstr>Decision Trees – Minimizing Entropy</vt:lpstr>
      <vt:lpstr>Decision Trees – Minimizing Entropy</vt:lpstr>
      <vt:lpstr>Decision Trees – Minimizing Entropy</vt:lpstr>
      <vt:lpstr>Decision Trees – Information Gain</vt:lpstr>
      <vt:lpstr>Decision Trees – Choosing a Split</vt:lpstr>
      <vt:lpstr>Decision Trees – Measures of Impurity</vt:lpstr>
      <vt:lpstr>Decision Trees – Measures of Impurity</vt:lpstr>
      <vt:lpstr>Decision Trees – Measures of Impurity</vt:lpstr>
      <vt:lpstr>Decision Trees – Measures of Impurity</vt:lpstr>
      <vt:lpstr>Decision Trees – Measures of Impurity</vt:lpstr>
      <vt:lpstr>Decision Trees – Adding Complexity</vt:lpstr>
      <vt:lpstr>Decision Trees – Stopping Point</vt:lpstr>
      <vt:lpstr>Decision Trees – Stopping Point</vt:lpstr>
      <vt:lpstr>Decision Trees – Stopping Point</vt:lpstr>
      <vt:lpstr>Decision Trees – Stopping Point</vt:lpstr>
      <vt:lpstr>Interlude - Overfitting</vt:lpstr>
      <vt:lpstr>Overfitting your model</vt:lpstr>
      <vt:lpstr>Decision Trees – Stopping Point</vt:lpstr>
      <vt:lpstr>Decision Trees – Stopping Point</vt:lpstr>
      <vt:lpstr>Decision Trees – Limiting Complexity</vt:lpstr>
      <vt:lpstr>Underfitting your model</vt:lpstr>
      <vt:lpstr>Decision Trees – Limiting Complexity</vt:lpstr>
      <vt:lpstr>Decision Trees – Limiting Complexity</vt:lpstr>
      <vt:lpstr>Decision Trees – Pruning</vt:lpstr>
      <vt:lpstr>Decision Trees – Pruning</vt:lpstr>
      <vt:lpstr>Decision Trees – Limiting Complexity</vt:lpstr>
      <vt:lpstr>Ensemble Methods, Boosting, Bagging, &amp; Random Forests</vt:lpstr>
      <vt:lpstr>Intuition</vt:lpstr>
      <vt:lpstr>Intuition</vt:lpstr>
      <vt:lpstr>Intuition</vt:lpstr>
      <vt:lpstr>Ensemble Methods</vt:lpstr>
      <vt:lpstr>Ensemble Learning – Dataset</vt:lpstr>
      <vt:lpstr>Building “Dumb” Models – Step 1</vt:lpstr>
      <vt:lpstr>Building “Dumb” Models – Step 1</vt:lpstr>
      <vt:lpstr>Building “Dumb” Models – Step 1</vt:lpstr>
      <vt:lpstr>Building “Dumb” Models – Resampling</vt:lpstr>
      <vt:lpstr>Building “Dumb” Models – Resampling</vt:lpstr>
      <vt:lpstr>Building “Dumb” Models – Step 1</vt:lpstr>
      <vt:lpstr>Building “Dumb” Models – Step 1</vt:lpstr>
      <vt:lpstr>Building “Dumb” Models – Resampling</vt:lpstr>
      <vt:lpstr>Building “Dumb” Models – Resampling</vt:lpstr>
      <vt:lpstr>Building “Dumb” Models – Bootstrapping</vt:lpstr>
      <vt:lpstr>Building “Dumb” Models – Bootstrapping</vt:lpstr>
      <vt:lpstr>Building “Dumb” Models – Bootstrapping</vt:lpstr>
      <vt:lpstr>Building “Dumb” Models – Step 2</vt:lpstr>
      <vt:lpstr>Building “Dumb” Models – Step 2</vt:lpstr>
      <vt:lpstr>Building “Dumb” Models – Bagging (Bootstrap Aggregating</vt:lpstr>
      <vt:lpstr>Building “Dumb” Models – Bagging</vt:lpstr>
      <vt:lpstr>Ensemble Learning</vt:lpstr>
      <vt:lpstr>Building “Dumb” Models – Bagging</vt:lpstr>
      <vt:lpstr>Bagging – Appropriate number of models</vt:lpstr>
      <vt:lpstr>Bagging – Choosing Consensus</vt:lpstr>
      <vt:lpstr>Ensemble Learning – Example (walkthrough)</vt:lpstr>
      <vt:lpstr>Ensemble Learning</vt:lpstr>
      <vt:lpstr>Bagging - Benefits</vt:lpstr>
      <vt:lpstr>Bagging - Benefits</vt:lpstr>
      <vt:lpstr>Bagging - Benefits</vt:lpstr>
      <vt:lpstr>Bagging - Benefits</vt:lpstr>
      <vt:lpstr>Bagging - Benefits</vt:lpstr>
      <vt:lpstr>Ensemble Learning - Improvements</vt:lpstr>
      <vt:lpstr>Ensemble Learning - Improvements</vt:lpstr>
      <vt:lpstr>Ensemble Learning – Reducing Bias</vt:lpstr>
      <vt:lpstr>Ensemble Learning – Feature Subsets</vt:lpstr>
      <vt:lpstr>Ensemble Methods– Random Forests</vt:lpstr>
      <vt:lpstr>Random Forests – Choosing # Features (F)</vt:lpstr>
      <vt:lpstr>Ensemble Methods</vt:lpstr>
      <vt:lpstr>Boosting</vt:lpstr>
      <vt:lpstr>Interlude – A Weak Learner</vt:lpstr>
      <vt:lpstr>Ensemble Methods – A Weak Learner</vt:lpstr>
      <vt:lpstr>Ensemble Methods – A Weak Learner</vt:lpstr>
      <vt:lpstr>Weak Learner – Decision Stump</vt:lpstr>
      <vt:lpstr>Weak Learner – Decision Stump</vt:lpstr>
      <vt:lpstr>Ensemble Methods - Boosting</vt:lpstr>
      <vt:lpstr>Ensemble Methods - Boosting</vt:lpstr>
      <vt:lpstr>Boosting – Favoring Certain Points</vt:lpstr>
      <vt:lpstr>Weights for Individual Classifiers</vt:lpstr>
      <vt:lpstr>Weights for Individual Classifiers</vt:lpstr>
      <vt:lpstr>Weights for Individual Classifiers</vt:lpstr>
      <vt:lpstr>Weights for Individual Classifiers</vt:lpstr>
      <vt:lpstr>Exponential Weights for Individual Classifiers</vt:lpstr>
      <vt:lpstr>Ensemble Methods</vt:lpstr>
      <vt:lpstr>Boosting</vt:lpstr>
      <vt:lpstr>Ensemble Methods - Boosting</vt:lpstr>
      <vt:lpstr>Ensemble Methods - Boosting</vt:lpstr>
      <vt:lpstr>Boosting – Favoring Certain Points</vt:lpstr>
      <vt:lpstr>Weights for Individual Classifiers</vt:lpstr>
      <vt:lpstr>Weights for Individual Classifiers</vt:lpstr>
      <vt:lpstr>Exponential Weights for Individual Classifiers</vt:lpstr>
      <vt:lpstr>Weights for Individual Classifiers</vt:lpstr>
      <vt:lpstr>Weights for Individual Classifiers</vt:lpstr>
      <vt:lpstr>Weights for Individual Classifiers</vt:lpstr>
      <vt:lpstr>Ensemble Methods - Boosting</vt:lpstr>
      <vt:lpstr>Ensemble Methods - Boosting</vt:lpstr>
      <vt:lpstr>Boosting – Favoring Certain Points</vt:lpstr>
      <vt:lpstr>Boosting – Favoring certain Points</vt:lpstr>
      <vt:lpstr>Boosting – Favoring certain Points</vt:lpstr>
      <vt:lpstr>Adaboost in practice</vt:lpstr>
      <vt:lpstr>Adaboost – Working Example</vt:lpstr>
      <vt:lpstr>Adaboost – Working Example</vt:lpstr>
      <vt:lpstr>Adaboost – Working Example</vt:lpstr>
      <vt:lpstr>Adaboost – Working Example</vt:lpstr>
      <vt:lpstr>Adaboost – Working Example</vt:lpstr>
      <vt:lpstr>Adaboost – Working Example</vt:lpstr>
      <vt:lpstr>Adaboost – Working Example</vt:lpstr>
      <vt:lpstr>Adaboost – Working Example</vt:lpstr>
      <vt:lpstr>Adaboost – Working Example</vt:lpstr>
      <vt:lpstr>Boosting - Benefits</vt:lpstr>
      <vt:lpstr>Boosting - Benefits</vt:lpstr>
      <vt:lpstr>Model Performance</vt:lpstr>
      <vt:lpstr>Benefits of Boosting</vt:lpstr>
      <vt:lpstr>Boosting “gotchas”</vt:lpstr>
      <vt:lpstr>Exercise 3 – Decision Trees &amp; Forests</vt:lpstr>
      <vt:lpstr>Deciding More Complex Things</vt:lpstr>
      <vt:lpstr>Binary Classification</vt:lpstr>
      <vt:lpstr>Multi-Class Example</vt:lpstr>
      <vt:lpstr>Multi-Class Example - Dogs</vt:lpstr>
      <vt:lpstr>Classification  Binary Classification</vt:lpstr>
      <vt:lpstr>Classification vs. Binary Classification</vt:lpstr>
      <vt:lpstr>Classification vs. Binary Classification</vt:lpstr>
      <vt:lpstr>Multi-Class Classification - KNN</vt:lpstr>
      <vt:lpstr>Multi-Class Classification – Decision Trees</vt:lpstr>
      <vt:lpstr>Interlude – Types of Data</vt:lpstr>
      <vt:lpstr>“Classify” a Numeric Problem?</vt:lpstr>
      <vt:lpstr>It’s not Classification, it’s Regression!</vt:lpstr>
      <vt:lpstr>Regression – K-Nearest Neighbors</vt:lpstr>
      <vt:lpstr>Regression – K-Nearest Neighbors</vt:lpstr>
      <vt:lpstr>Regression – K-Nearest Neighbors</vt:lpstr>
      <vt:lpstr>Regression – Decision Trees</vt:lpstr>
      <vt:lpstr>Exercise 4 – Regression (A)</vt:lpstr>
      <vt:lpstr>What’s the Outcome?</vt:lpstr>
      <vt:lpstr>What’s the Outcome?</vt:lpstr>
      <vt:lpstr>What’s the Outcome?</vt:lpstr>
      <vt:lpstr>What’s the Outcome?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Quigley</dc:creator>
  <cp:lastModifiedBy>David Quigley</cp:lastModifiedBy>
  <cp:revision>30</cp:revision>
  <dcterms:created xsi:type="dcterms:W3CDTF">2021-06-24T21:03:11Z</dcterms:created>
  <dcterms:modified xsi:type="dcterms:W3CDTF">2021-07-15T01:01:09Z</dcterms:modified>
</cp:coreProperties>
</file>